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261" r:id="rId5"/>
    <p:sldId id="328" r:id="rId6"/>
    <p:sldId id="323" r:id="rId7"/>
    <p:sldId id="2270" r:id="rId8"/>
    <p:sldId id="2268" r:id="rId9"/>
    <p:sldId id="2263" r:id="rId10"/>
    <p:sldId id="2269" r:id="rId11"/>
    <p:sldId id="721" r:id="rId12"/>
    <p:sldId id="312" r:id="rId13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7">
          <p15:clr>
            <a:srgbClr val="A4A3A4"/>
          </p15:clr>
        </p15:guide>
        <p15:guide id="2" orient="horz" pos="385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323">
          <p15:clr>
            <a:srgbClr val="A4A3A4"/>
          </p15:clr>
        </p15:guide>
        <p15:guide id="5" pos="8875">
          <p15:clr>
            <a:srgbClr val="A4A3A4"/>
          </p15:clr>
        </p15:guide>
        <p15:guide id="6" pos="4536">
          <p15:clr>
            <a:srgbClr val="A4A3A4"/>
          </p15:clr>
        </p15:guide>
        <p15:guide id="7" pos="4682">
          <p15:clr>
            <a:srgbClr val="A4A3A4"/>
          </p15:clr>
        </p15:guide>
        <p15:guide id="8" pos="427">
          <p15:clr>
            <a:srgbClr val="A4A3A4"/>
          </p15:clr>
        </p15:guide>
        <p15:guide id="9" pos="699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46C5E-BC41-2CD8-0C50-2F77DE8F755B}" name="Admin" initials="A" userId="Admin" providerId="None"/>
  <p188:author id="{BD778EAF-E5A6-6844-5EA3-115B2B3B735D}" name="Diana M." initials="DM" userId="ce6398f28c8ab9c2" providerId="Windows Live"/>
  <p188:author id="{A79C06BA-73BA-5189-93F4-97C84B6D45FE}" name="Riaz Agahi" initials="RA" userId="S-1-5-21-2290686796-3736273755-539200302-12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68"/>
    <a:srgbClr val="F5A706"/>
    <a:srgbClr val="4C5F6F"/>
    <a:srgbClr val="627381"/>
    <a:srgbClr val="002060"/>
    <a:srgbClr val="435985"/>
    <a:srgbClr val="1D6271"/>
    <a:srgbClr val="2F3F4E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575"/>
  </p:normalViewPr>
  <p:slideViewPr>
    <p:cSldViewPr snapToGrid="0">
      <p:cViewPr>
        <p:scale>
          <a:sx n="66" d="100"/>
          <a:sy n="66" d="100"/>
        </p:scale>
        <p:origin x="630" y="864"/>
      </p:cViewPr>
      <p:guideLst>
        <p:guide orient="horz" pos="4977"/>
        <p:guide orient="horz" pos="385"/>
        <p:guide orient="horz" pos="2592"/>
        <p:guide pos="323"/>
        <p:guide pos="8875"/>
        <p:guide pos="4536"/>
        <p:guide pos="4682"/>
        <p:guide pos="427"/>
        <p:guide pos="69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E51CE-D3EA-4384-93DB-C833E9519233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DCD04860-137B-4394-98A0-503F171C8BA9}">
      <dgm:prSet phldrT="[Texto]"/>
      <dgm:spPr/>
      <dgm:t>
        <a:bodyPr/>
        <a:lstStyle/>
        <a:p>
          <a:r>
            <a:rPr lang="es-ES" dirty="0"/>
            <a:t>2 Y</a:t>
          </a:r>
        </a:p>
      </dgm:t>
    </dgm:pt>
    <dgm:pt modelId="{809D8D24-E1C5-4CA0-9C2E-FB37FA242DB3}" type="parTrans" cxnId="{4D386BC2-2ABD-439B-85A7-4BCCB03A2D9C}">
      <dgm:prSet/>
      <dgm:spPr/>
      <dgm:t>
        <a:bodyPr/>
        <a:lstStyle/>
        <a:p>
          <a:endParaRPr lang="es-ES"/>
        </a:p>
      </dgm:t>
    </dgm:pt>
    <dgm:pt modelId="{11D2A7E5-C491-4739-A726-CFB07D2D1981}" type="sibTrans" cxnId="{4D386BC2-2ABD-439B-85A7-4BCCB03A2D9C}">
      <dgm:prSet/>
      <dgm:spPr/>
      <dgm:t>
        <a:bodyPr/>
        <a:lstStyle/>
        <a:p>
          <a:endParaRPr lang="es-ES"/>
        </a:p>
      </dgm:t>
    </dgm:pt>
    <dgm:pt modelId="{BF95FAB1-B761-4C5C-B5E3-5588A248C4D3}">
      <dgm:prSet phldrT="[Texto]"/>
      <dgm:spPr/>
      <dgm:t>
        <a:bodyPr/>
        <a:lstStyle/>
        <a:p>
          <a:r>
            <a:rPr lang="es-ES" dirty="0"/>
            <a:t>5 Y</a:t>
          </a:r>
        </a:p>
      </dgm:t>
    </dgm:pt>
    <dgm:pt modelId="{FFCC6FFB-ED5F-4D6C-841B-BE58523B5E8E}" type="parTrans" cxnId="{3C79899A-42CC-4556-92A1-8AA43D139171}">
      <dgm:prSet/>
      <dgm:spPr/>
      <dgm:t>
        <a:bodyPr/>
        <a:lstStyle/>
        <a:p>
          <a:endParaRPr lang="es-ES"/>
        </a:p>
      </dgm:t>
    </dgm:pt>
    <dgm:pt modelId="{E9B9C607-6FD6-49E5-8B5F-A81C4805B3AC}" type="sibTrans" cxnId="{3C79899A-42CC-4556-92A1-8AA43D139171}">
      <dgm:prSet/>
      <dgm:spPr/>
      <dgm:t>
        <a:bodyPr/>
        <a:lstStyle/>
        <a:p>
          <a:endParaRPr lang="es-ES"/>
        </a:p>
      </dgm:t>
    </dgm:pt>
    <dgm:pt modelId="{6530B248-D3C6-4F45-887B-FC6D20C65B7D}">
      <dgm:prSet phldrT="[Texto]"/>
      <dgm:spPr/>
      <dgm:t>
        <a:bodyPr/>
        <a:lstStyle/>
        <a:p>
          <a:r>
            <a:rPr lang="es-ES" dirty="0"/>
            <a:t>10 Y</a:t>
          </a:r>
        </a:p>
      </dgm:t>
    </dgm:pt>
    <dgm:pt modelId="{13B4A3A8-5E9F-41A5-8844-26E47613F0E9}" type="parTrans" cxnId="{15B55A88-59A8-4D2A-8E80-C031DFD5BB06}">
      <dgm:prSet/>
      <dgm:spPr/>
      <dgm:t>
        <a:bodyPr/>
        <a:lstStyle/>
        <a:p>
          <a:endParaRPr lang="es-ES"/>
        </a:p>
      </dgm:t>
    </dgm:pt>
    <dgm:pt modelId="{9D8B3366-C0CD-4605-8CF0-AE94B38AB501}" type="sibTrans" cxnId="{15B55A88-59A8-4D2A-8E80-C031DFD5BB06}">
      <dgm:prSet/>
      <dgm:spPr/>
      <dgm:t>
        <a:bodyPr/>
        <a:lstStyle/>
        <a:p>
          <a:endParaRPr lang="es-ES"/>
        </a:p>
      </dgm:t>
    </dgm:pt>
    <dgm:pt modelId="{673D674D-5E1D-48CF-9546-1602872BCA54}" type="pres">
      <dgm:prSet presAssocID="{E01E51CE-D3EA-4384-93DB-C833E9519233}" presName="CompostProcess" presStyleCnt="0">
        <dgm:presLayoutVars>
          <dgm:dir/>
          <dgm:resizeHandles val="exact"/>
        </dgm:presLayoutVars>
      </dgm:prSet>
      <dgm:spPr/>
    </dgm:pt>
    <dgm:pt modelId="{2C87D235-B575-42FA-8E17-9EADEA0B5615}" type="pres">
      <dgm:prSet presAssocID="{E01E51CE-D3EA-4384-93DB-C833E9519233}" presName="arrow" presStyleLbl="bgShp" presStyleIdx="0" presStyleCnt="1"/>
      <dgm:spPr/>
    </dgm:pt>
    <dgm:pt modelId="{FD6E47B2-595A-4BF8-A20C-954C18EFFE87}" type="pres">
      <dgm:prSet presAssocID="{E01E51CE-D3EA-4384-93DB-C833E9519233}" presName="linearProcess" presStyleCnt="0"/>
      <dgm:spPr/>
    </dgm:pt>
    <dgm:pt modelId="{20E3B260-0CAD-46A4-85D2-73A422614F87}" type="pres">
      <dgm:prSet presAssocID="{DCD04860-137B-4394-98A0-503F171C8BA9}" presName="textNode" presStyleLbl="node1" presStyleIdx="0" presStyleCnt="3">
        <dgm:presLayoutVars>
          <dgm:bulletEnabled val="1"/>
        </dgm:presLayoutVars>
      </dgm:prSet>
      <dgm:spPr/>
    </dgm:pt>
    <dgm:pt modelId="{B7C51513-C180-4FAE-B3DA-A65AAB6B1227}" type="pres">
      <dgm:prSet presAssocID="{11D2A7E5-C491-4739-A726-CFB07D2D1981}" presName="sibTrans" presStyleCnt="0"/>
      <dgm:spPr/>
    </dgm:pt>
    <dgm:pt modelId="{C461A691-16C8-4A03-8E40-73EC910D8352}" type="pres">
      <dgm:prSet presAssocID="{BF95FAB1-B761-4C5C-B5E3-5588A248C4D3}" presName="textNode" presStyleLbl="node1" presStyleIdx="1" presStyleCnt="3">
        <dgm:presLayoutVars>
          <dgm:bulletEnabled val="1"/>
        </dgm:presLayoutVars>
      </dgm:prSet>
      <dgm:spPr/>
    </dgm:pt>
    <dgm:pt modelId="{178091D2-F566-40B7-9077-F9EF2B3FFDBD}" type="pres">
      <dgm:prSet presAssocID="{E9B9C607-6FD6-49E5-8B5F-A81C4805B3AC}" presName="sibTrans" presStyleCnt="0"/>
      <dgm:spPr/>
    </dgm:pt>
    <dgm:pt modelId="{DF176D61-3CF3-4041-AADD-37D3516B8B28}" type="pres">
      <dgm:prSet presAssocID="{6530B248-D3C6-4F45-887B-FC6D20C65B7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BD0C80D-0332-4DC5-AD44-C86E4B3531B3}" type="presOf" srcId="{6530B248-D3C6-4F45-887B-FC6D20C65B7D}" destId="{DF176D61-3CF3-4041-AADD-37D3516B8B28}" srcOrd="0" destOrd="0" presId="urn:microsoft.com/office/officeart/2005/8/layout/hProcess9"/>
    <dgm:cxn modelId="{F47B590F-D93C-4976-80BB-B4E143D62949}" type="presOf" srcId="{DCD04860-137B-4394-98A0-503F171C8BA9}" destId="{20E3B260-0CAD-46A4-85D2-73A422614F87}" srcOrd="0" destOrd="0" presId="urn:microsoft.com/office/officeart/2005/8/layout/hProcess9"/>
    <dgm:cxn modelId="{7121EB2D-BAEF-45D3-935F-8DA120B4FD0C}" type="presOf" srcId="{E01E51CE-D3EA-4384-93DB-C833E9519233}" destId="{673D674D-5E1D-48CF-9546-1602872BCA54}" srcOrd="0" destOrd="0" presId="urn:microsoft.com/office/officeart/2005/8/layout/hProcess9"/>
    <dgm:cxn modelId="{E6FA0F4C-61E6-4437-816D-CDCBF4C54EA3}" type="presOf" srcId="{BF95FAB1-B761-4C5C-B5E3-5588A248C4D3}" destId="{C461A691-16C8-4A03-8E40-73EC910D8352}" srcOrd="0" destOrd="0" presId="urn:microsoft.com/office/officeart/2005/8/layout/hProcess9"/>
    <dgm:cxn modelId="{15B55A88-59A8-4D2A-8E80-C031DFD5BB06}" srcId="{E01E51CE-D3EA-4384-93DB-C833E9519233}" destId="{6530B248-D3C6-4F45-887B-FC6D20C65B7D}" srcOrd="2" destOrd="0" parTransId="{13B4A3A8-5E9F-41A5-8844-26E47613F0E9}" sibTransId="{9D8B3366-C0CD-4605-8CF0-AE94B38AB501}"/>
    <dgm:cxn modelId="{3C79899A-42CC-4556-92A1-8AA43D139171}" srcId="{E01E51CE-D3EA-4384-93DB-C833E9519233}" destId="{BF95FAB1-B761-4C5C-B5E3-5588A248C4D3}" srcOrd="1" destOrd="0" parTransId="{FFCC6FFB-ED5F-4D6C-841B-BE58523B5E8E}" sibTransId="{E9B9C607-6FD6-49E5-8B5F-A81C4805B3AC}"/>
    <dgm:cxn modelId="{4D386BC2-2ABD-439B-85A7-4BCCB03A2D9C}" srcId="{E01E51CE-D3EA-4384-93DB-C833E9519233}" destId="{DCD04860-137B-4394-98A0-503F171C8BA9}" srcOrd="0" destOrd="0" parTransId="{809D8D24-E1C5-4CA0-9C2E-FB37FA242DB3}" sibTransId="{11D2A7E5-C491-4739-A726-CFB07D2D1981}"/>
    <dgm:cxn modelId="{83E0389E-D68E-49A7-A019-BF5558BC6099}" type="presParOf" srcId="{673D674D-5E1D-48CF-9546-1602872BCA54}" destId="{2C87D235-B575-42FA-8E17-9EADEA0B5615}" srcOrd="0" destOrd="0" presId="urn:microsoft.com/office/officeart/2005/8/layout/hProcess9"/>
    <dgm:cxn modelId="{BBBC4FAC-078E-4B70-A1AC-E80D4318201C}" type="presParOf" srcId="{673D674D-5E1D-48CF-9546-1602872BCA54}" destId="{FD6E47B2-595A-4BF8-A20C-954C18EFFE87}" srcOrd="1" destOrd="0" presId="urn:microsoft.com/office/officeart/2005/8/layout/hProcess9"/>
    <dgm:cxn modelId="{932AD700-CE9B-483D-98EE-DA5E10433A24}" type="presParOf" srcId="{FD6E47B2-595A-4BF8-A20C-954C18EFFE87}" destId="{20E3B260-0CAD-46A4-85D2-73A422614F87}" srcOrd="0" destOrd="0" presId="urn:microsoft.com/office/officeart/2005/8/layout/hProcess9"/>
    <dgm:cxn modelId="{630A4A0C-B51F-4B86-8C8B-AF3F0526C9DD}" type="presParOf" srcId="{FD6E47B2-595A-4BF8-A20C-954C18EFFE87}" destId="{B7C51513-C180-4FAE-B3DA-A65AAB6B1227}" srcOrd="1" destOrd="0" presId="urn:microsoft.com/office/officeart/2005/8/layout/hProcess9"/>
    <dgm:cxn modelId="{E3181553-2AF9-496E-8F3D-DF0B6D8E66E2}" type="presParOf" srcId="{FD6E47B2-595A-4BF8-A20C-954C18EFFE87}" destId="{C461A691-16C8-4A03-8E40-73EC910D8352}" srcOrd="2" destOrd="0" presId="urn:microsoft.com/office/officeart/2005/8/layout/hProcess9"/>
    <dgm:cxn modelId="{57A94251-71F0-40FC-8AC4-2F975659172C}" type="presParOf" srcId="{FD6E47B2-595A-4BF8-A20C-954C18EFFE87}" destId="{178091D2-F566-40B7-9077-F9EF2B3FFDBD}" srcOrd="3" destOrd="0" presId="urn:microsoft.com/office/officeart/2005/8/layout/hProcess9"/>
    <dgm:cxn modelId="{F17932C6-55E0-4A53-8070-EA5D90A375FC}" type="presParOf" srcId="{FD6E47B2-595A-4BF8-A20C-954C18EFFE87}" destId="{DF176D61-3CF3-4041-AADD-37D3516B8B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7D235-B575-42FA-8E17-9EADEA0B5615}">
      <dsp:nvSpPr>
        <dsp:cNvPr id="0" name=""/>
        <dsp:cNvSpPr/>
      </dsp:nvSpPr>
      <dsp:spPr>
        <a:xfrm>
          <a:off x="904623" y="0"/>
          <a:ext cx="10252397" cy="300004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3B260-0CAD-46A4-85D2-73A422614F87}">
      <dsp:nvSpPr>
        <dsp:cNvPr id="0" name=""/>
        <dsp:cNvSpPr/>
      </dsp:nvSpPr>
      <dsp:spPr>
        <a:xfrm>
          <a:off x="0" y="900014"/>
          <a:ext cx="3618493" cy="120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2 Y</a:t>
          </a:r>
        </a:p>
      </dsp:txBody>
      <dsp:txXfrm>
        <a:off x="58580" y="958594"/>
        <a:ext cx="3501333" cy="1082859"/>
      </dsp:txXfrm>
    </dsp:sp>
    <dsp:sp modelId="{C461A691-16C8-4A03-8E40-73EC910D8352}">
      <dsp:nvSpPr>
        <dsp:cNvPr id="0" name=""/>
        <dsp:cNvSpPr/>
      </dsp:nvSpPr>
      <dsp:spPr>
        <a:xfrm>
          <a:off x="4221575" y="900014"/>
          <a:ext cx="3618493" cy="120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5 Y</a:t>
          </a:r>
        </a:p>
      </dsp:txBody>
      <dsp:txXfrm>
        <a:off x="4280155" y="958594"/>
        <a:ext cx="3501333" cy="1082859"/>
      </dsp:txXfrm>
    </dsp:sp>
    <dsp:sp modelId="{DF176D61-3CF3-4041-AADD-37D3516B8B28}">
      <dsp:nvSpPr>
        <dsp:cNvPr id="0" name=""/>
        <dsp:cNvSpPr/>
      </dsp:nvSpPr>
      <dsp:spPr>
        <a:xfrm>
          <a:off x="8443150" y="900014"/>
          <a:ext cx="3618493" cy="120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10 Y</a:t>
          </a:r>
        </a:p>
      </dsp:txBody>
      <dsp:txXfrm>
        <a:off x="8501730" y="958594"/>
        <a:ext cx="3501333" cy="108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E3CC-ABC4-5A4C-8C20-F8D6F322554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98918-A0B3-B84A-9A97-56A672DE7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12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1F9E6-E3DC-2343-B0B9-516CE062293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8FD7-9251-C241-B6D0-5A33054C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596205" cy="8229599"/>
          </a:xfrm>
          <a:prstGeom prst="rect">
            <a:avLst/>
          </a:prstGeom>
        </p:spPr>
      </p:pic>
      <p:pic>
        <p:nvPicPr>
          <p:cNvPr id="11" name="Picture 10" descr="Logo_ColorPalette-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549" y="689384"/>
            <a:ext cx="5127865" cy="21438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6733" y="3513683"/>
            <a:ext cx="6544167" cy="749300"/>
          </a:xfrm>
        </p:spPr>
        <p:txBody>
          <a:bodyPr>
            <a:noAutofit/>
          </a:bodyPr>
          <a:lstStyle>
            <a:lvl1pPr marL="0" indent="0">
              <a:buNone/>
              <a:defRPr sz="4000" b="0" i="0" baseline="0">
                <a:solidFill>
                  <a:srgbClr val="31415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COVER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6733" y="4279454"/>
            <a:ext cx="6544167" cy="706962"/>
          </a:xfr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rgbClr val="31415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840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92159" y="1834680"/>
            <a:ext cx="13171005" cy="55747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3" name="Picture 32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2" y="360328"/>
            <a:ext cx="13315007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13273080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760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e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92160" y="1834680"/>
            <a:ext cx="6488113" cy="55747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3" name="Picture 32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493000" y="360328"/>
            <a:ext cx="6456363" cy="7048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3" y="360328"/>
            <a:ext cx="6529302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6508742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682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77862" y="1333576"/>
            <a:ext cx="6502410" cy="1683000"/>
          </a:xfrm>
          <a:prstGeom prst="rect">
            <a:avLst/>
          </a:prstGeom>
          <a:solidFill>
            <a:srgbClr val="314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7863" y="1333576"/>
            <a:ext cx="6502409" cy="1683000"/>
          </a:xfrm>
        </p:spPr>
        <p:txBody>
          <a:bodyPr anchor="ctr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7434264" y="1333575"/>
            <a:ext cx="6515100" cy="639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50358" y="3291931"/>
            <a:ext cx="6550542" cy="542082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434263" y="1333576"/>
            <a:ext cx="6515100" cy="6959531"/>
          </a:xfrm>
          <a:prstGeom prst="rect">
            <a:avLst/>
          </a:prstGeom>
          <a:solidFill>
            <a:srgbClr val="314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3875" y="1249426"/>
            <a:ext cx="6529914" cy="1851300"/>
          </a:xfrm>
        </p:spPr>
        <p:txBody>
          <a:bodyPr anchor="t">
            <a:normAutofit/>
          </a:bodyPr>
          <a:lstStyle>
            <a:lvl1pPr marL="0" indent="0">
              <a:buNone/>
              <a:defRPr sz="36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7434262" y="1552422"/>
            <a:ext cx="6515101" cy="617959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>
                <a:solidFill>
                  <a:srgbClr val="FFFFFF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>
                <a:solidFill>
                  <a:srgbClr val="FFFFFF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>
                <a:solidFill>
                  <a:srgbClr val="FFFFFF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>
                <a:solidFill>
                  <a:srgbClr val="FFFFFF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140868-A842-6B47-85BC-9E1E61C713C1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16197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92160" y="1834680"/>
            <a:ext cx="6488113" cy="55747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7490413" y="1834680"/>
            <a:ext cx="6488113" cy="5574779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solidFill>
                    <a:srgbClr val="2F3F4E"/>
                  </a:solidFill>
                </a:ln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1800" b="0" i="0">
                <a:ln>
                  <a:solidFill>
                    <a:srgbClr val="2F3F4E"/>
                  </a:solidFill>
                </a:ln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600" b="0" i="0">
                <a:ln>
                  <a:solidFill>
                    <a:srgbClr val="2F3F4E"/>
                  </a:solidFill>
                </a:ln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400" b="0" i="0">
                <a:ln>
                  <a:solidFill>
                    <a:srgbClr val="2F3F4E"/>
                  </a:solidFill>
                </a:ln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400" b="0" i="0">
                <a:ln>
                  <a:solidFill>
                    <a:srgbClr val="2F3F4E"/>
                  </a:solidFill>
                </a:ln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7307263" y="1834680"/>
            <a:ext cx="0" cy="55747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2" y="360328"/>
            <a:ext cx="13315007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13273080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2171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e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7307263" y="1834680"/>
            <a:ext cx="0" cy="55747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50358" y="1834680"/>
            <a:ext cx="6550551" cy="5574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7461486" y="1834680"/>
            <a:ext cx="6510102" cy="5574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2" y="360328"/>
            <a:ext cx="13315007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13273080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5944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e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solidFill>
            <a:srgbClr val="31415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algn="l">
              <a:defRPr sz="20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algn="l"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algn="l"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algn="l"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  <a:solidFill>
            <a:srgbClr val="31415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algn="l">
              <a:defRPr sz="20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algn="l"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algn="l"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algn="l"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4151"/>
                </a:solidFill>
              </a:defRPr>
            </a:lvl1pPr>
          </a:lstStyle>
          <a:p>
            <a:fld id="{2FA20A21-29D9-454C-ADF2-50263629C6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11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2" y="360328"/>
            <a:ext cx="13315007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13273080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4756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4630400" cy="85524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7864" y="600074"/>
            <a:ext cx="13271500" cy="6893889"/>
          </a:xfrm>
        </p:spPr>
        <p:txBody>
          <a:bodyPr>
            <a:noAutofit/>
          </a:bodyPr>
          <a:lstStyle>
            <a:lvl1pPr marL="0" indent="0">
              <a:buNone/>
              <a:defRPr sz="8000" b="0" i="0" baseline="0">
                <a:solidFill>
                  <a:srgbClr val="31415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Content  </a:t>
            </a:r>
          </a:p>
        </p:txBody>
      </p:sp>
      <p:pic>
        <p:nvPicPr>
          <p:cNvPr id="9" name="Picture 8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8975B-8960-7145-89B3-540BC0EF77E3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0603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tem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4630400" cy="8425417"/>
          </a:xfrm>
          <a:prstGeom prst="rect">
            <a:avLst/>
          </a:prstGeom>
          <a:solidFill>
            <a:srgbClr val="2F3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20A21-29D9-454C-ADF2-50263629C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7864" y="600074"/>
            <a:ext cx="13271500" cy="6893889"/>
          </a:xfrm>
        </p:spPr>
        <p:txBody>
          <a:bodyPr>
            <a:noAutofit/>
          </a:bodyPr>
          <a:lstStyle>
            <a:lvl1pPr marL="0" indent="0">
              <a:buNone/>
              <a:defRPr sz="8000" b="0" i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Content  </a:t>
            </a:r>
          </a:p>
        </p:txBody>
      </p:sp>
      <p:pic>
        <p:nvPicPr>
          <p:cNvPr id="8" name="Picture 7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B531D6-2210-1C45-B2E7-C1D385CC4077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52995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pic>
        <p:nvPicPr>
          <p:cNvPr id="33" name="Picture 32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7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Cintana_Logo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1" y="699696"/>
            <a:ext cx="8258479" cy="35791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8678410" y="4134117"/>
            <a:ext cx="595199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585" y="4167051"/>
            <a:ext cx="5376778" cy="749300"/>
          </a:xfrm>
        </p:spPr>
        <p:txBody>
          <a:bodyPr>
            <a:noAutofit/>
          </a:bodyPr>
          <a:lstStyle>
            <a:lvl1pPr marL="0" indent="0">
              <a:buNone/>
              <a:defRPr sz="4000" b="0" i="0" baseline="0">
                <a:solidFill>
                  <a:srgbClr val="31415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COVER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572585" y="4916350"/>
            <a:ext cx="5376778" cy="558779"/>
          </a:xfr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rgbClr val="31415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161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92159" y="1881724"/>
            <a:ext cx="13171005" cy="552773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314151"/>
                </a:solidFill>
                <a:latin typeface="Helvetica Neue"/>
                <a:cs typeface="Helvetica Neue"/>
              </a:defRPr>
            </a:lvl1pPr>
            <a:lvl2pPr marL="653110" indent="0">
              <a:buNone/>
              <a:defRPr sz="2000">
                <a:solidFill>
                  <a:srgbClr val="314151"/>
                </a:solidFill>
                <a:latin typeface="Helvetica Neue"/>
                <a:cs typeface="Helvetica Neue"/>
              </a:defRPr>
            </a:lvl2pPr>
            <a:lvl3pPr marL="1306221" indent="0">
              <a:buNone/>
              <a:defRPr sz="1800">
                <a:solidFill>
                  <a:srgbClr val="314151"/>
                </a:solidFill>
                <a:latin typeface="Helvetica Neue"/>
                <a:cs typeface="Helvetica Neue"/>
              </a:defRPr>
            </a:lvl3pPr>
            <a:lvl4pPr marL="195933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4pPr>
            <a:lvl5pPr marL="2612441" indent="0">
              <a:buNone/>
              <a:defRPr sz="1600">
                <a:solidFill>
                  <a:srgbClr val="31415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3" name="Picture 32" descr="Logo_ColorPalette-0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32" y="6812940"/>
            <a:ext cx="682690" cy="1480167"/>
          </a:xfrm>
          <a:prstGeom prst="rect">
            <a:avLst/>
          </a:prstGeom>
        </p:spPr>
      </p:pic>
      <p:sp>
        <p:nvSpPr>
          <p:cNvPr id="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71522" y="360328"/>
            <a:ext cx="13315007" cy="1163637"/>
          </a:xfrm>
        </p:spPr>
        <p:txBody>
          <a:bodyPr/>
          <a:lstStyle>
            <a:lvl1pPr marL="0" indent="0">
              <a:buNone/>
              <a:defRPr sz="40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692158" y="1006482"/>
            <a:ext cx="13273080" cy="51748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7867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ABF7-0FEA-4BB4-81AD-EC437F27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6B89-F01A-4A37-913D-52068B448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87B5-4DEC-4D3E-96A7-CBDDA1C5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D6B6-9942-4141-BF4C-432204D3375D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E44D-5EEE-4D23-9F0E-4CA7E883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0878-1379-41D9-8441-233D8C58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E8C1-CD96-47EF-ADD7-0223D5C42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8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Cintana_Logo-0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8225" y="4860025"/>
            <a:ext cx="4661695" cy="158343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866" y="1727345"/>
            <a:ext cx="13281497" cy="906653"/>
          </a:xfrm>
        </p:spPr>
        <p:txBody>
          <a:bodyPr>
            <a:noAutofit/>
          </a:bodyPr>
          <a:lstStyle>
            <a:lvl1pPr marL="0" indent="0">
              <a:buNone/>
              <a:defRPr sz="5400" b="0" i="0" baseline="0">
                <a:solidFill>
                  <a:srgbClr val="31415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COVER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91384" y="2647715"/>
            <a:ext cx="4634551" cy="749300"/>
          </a:xfr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rgbClr val="31415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468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4630400" cy="83830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1403" y="3216881"/>
            <a:ext cx="13297960" cy="1101673"/>
          </a:xfrm>
        </p:spPr>
        <p:txBody>
          <a:bodyPr>
            <a:noAutofit/>
          </a:bodyPr>
          <a:lstStyle>
            <a:lvl1pPr marL="0" indent="0">
              <a:buNone/>
              <a:defRPr sz="6600" b="0" i="0" baseline="0">
                <a:solidFill>
                  <a:srgbClr val="31415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EC6CF-E244-214C-A602-959B69C3224E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3414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4630400" cy="8425417"/>
          </a:xfrm>
          <a:prstGeom prst="rect">
            <a:avLst/>
          </a:prstGeom>
          <a:solidFill>
            <a:srgbClr val="2F3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20A21-29D9-454C-ADF2-50263629C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1403" y="3216881"/>
            <a:ext cx="13297960" cy="1059335"/>
          </a:xfrm>
        </p:spPr>
        <p:txBody>
          <a:bodyPr>
            <a:noAutofit/>
          </a:bodyPr>
          <a:lstStyle>
            <a:lvl1pPr marL="0" indent="0">
              <a:buNone/>
              <a:defRPr sz="6600" b="0" i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42F6A-A7CF-4644-9641-A1B58FF476C4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37824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in-andrade-4V1dC_eoCwg-unsplash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26" y="-19713"/>
            <a:ext cx="14665325" cy="82775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7717" y="617364"/>
            <a:ext cx="4979235" cy="2137840"/>
          </a:xfrm>
        </p:spPr>
        <p:txBody>
          <a:bodyPr anchor="ctr">
            <a:noAutofit/>
          </a:bodyPr>
          <a:lstStyle>
            <a:lvl1pPr marL="0" indent="0">
              <a:buNone/>
              <a:defRPr sz="5400" b="0" i="0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94B09-9A69-EC4D-913E-5C4BBDC4CDAF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5446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han-dumlao-ewGMqs2tmJI-unsplash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5387" y="680871"/>
            <a:ext cx="4979235" cy="2137840"/>
          </a:xfrm>
        </p:spPr>
        <p:txBody>
          <a:bodyPr anchor="ctr">
            <a:noAutofit/>
          </a:bodyPr>
          <a:lstStyle>
            <a:lvl1pPr marL="0" indent="0">
              <a:buNone/>
              <a:defRPr sz="5400" b="0" i="0" baseline="0">
                <a:solidFill>
                  <a:schemeClr val="accent5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25795-1649-F949-B2F6-88D3E25A0CA4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69790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-chameleon-s9CC2SKySJM-unsplash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4630401" cy="849416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0" y="0"/>
            <a:ext cx="14630400" cy="8229600"/>
          </a:xfrm>
          <a:prstGeom prst="rect">
            <a:avLst/>
          </a:prstGeom>
          <a:gradFill>
            <a:gsLst>
              <a:gs pos="45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26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651165" y="4805298"/>
            <a:ext cx="4979235" cy="2137840"/>
          </a:xfrm>
        </p:spPr>
        <p:txBody>
          <a:bodyPr anchor="ctr">
            <a:noAutofit/>
          </a:bodyPr>
          <a:lstStyle>
            <a:lvl1pPr marL="0" indent="0">
              <a:buNone/>
              <a:defRPr sz="5400" b="0" i="0" baseline="0">
                <a:solidFill>
                  <a:schemeClr val="accent6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0F3C8-41C2-5C48-8FEC-5BC779082372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21026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ew-neel-cckf4TsHAuw-unsplash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4630400" cy="8250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20A21-29D9-454C-ADF2-50263629C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04239" y="579438"/>
            <a:ext cx="4979235" cy="2137840"/>
          </a:xfrm>
        </p:spPr>
        <p:txBody>
          <a:bodyPr anchor="ctr">
            <a:noAutofit/>
          </a:bodyPr>
          <a:lstStyle>
            <a:lvl1pPr marL="0" indent="0">
              <a:buNone/>
              <a:defRPr sz="5400" b="0" i="0" baseline="0">
                <a:solidFill>
                  <a:srgbClr val="F2A900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/>
              <a:t>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66B93-C5EC-494B-8944-B73CF1725DA1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46224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6584" y="7732015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00" b="0" i="0">
                <a:solidFill>
                  <a:srgbClr val="425563"/>
                </a:solidFill>
                <a:latin typeface="Helvetica Neue Light"/>
                <a:cs typeface="Helvetica Neue Light"/>
              </a:defRPr>
            </a:lvl1pPr>
          </a:lstStyle>
          <a:p>
            <a:fld id="{2FA20A21-29D9-454C-ADF2-50263629C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361F0-3FBA-EE47-85A2-0AF4B01EC373}"/>
              </a:ext>
            </a:extLst>
          </p:cNvPr>
          <p:cNvSpPr txBox="1"/>
          <p:nvPr userDrawn="1"/>
        </p:nvSpPr>
        <p:spPr>
          <a:xfrm>
            <a:off x="10811000" y="7813150"/>
            <a:ext cx="324800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Cintana Education, LLC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0531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5" r:id="rId8"/>
    <p:sldLayoutId id="2147483667" r:id="rId9"/>
    <p:sldLayoutId id="2147483650" r:id="rId10"/>
    <p:sldLayoutId id="2147483669" r:id="rId11"/>
    <p:sldLayoutId id="2147483677" r:id="rId12"/>
    <p:sldLayoutId id="2147483679" r:id="rId13"/>
    <p:sldLayoutId id="2147483672" r:id="rId14"/>
    <p:sldLayoutId id="2147483676" r:id="rId15"/>
    <p:sldLayoutId id="2147483653" r:id="rId16"/>
    <p:sldLayoutId id="2147483674" r:id="rId17"/>
    <p:sldLayoutId id="2147483675" r:id="rId18"/>
    <p:sldLayoutId id="2147483680" r:id="rId19"/>
    <p:sldLayoutId id="2147483681" r:id="rId20"/>
    <p:sldLayoutId id="2147483688" r:id="rId21"/>
    <p:sldLayoutId id="2147483689" r:id="rId22"/>
  </p:sldLayoutIdLst>
  <p:hf hdr="0" ftr="0" dt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tiff"/><Relationship Id="rId11" Type="http://schemas.openxmlformats.org/officeDocument/2006/relationships/image" Target="../media/image20.sv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DA8FD-6A1D-4A88-BB36-16CC2199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t>1</a:t>
            </a:fld>
            <a:endParaRPr lang="en-US"/>
          </a:p>
        </p:txBody>
      </p:sp>
      <p:sp>
        <p:nvSpPr>
          <p:cNvPr id="63" name="Кружок">
            <a:extLst>
              <a:ext uri="{FF2B5EF4-FFF2-40B4-BE49-F238E27FC236}">
                <a16:creationId xmlns:a16="http://schemas.microsoft.com/office/drawing/2014/main" id="{B94944BC-A3DE-463B-AB8C-E89BA49ADA82}"/>
              </a:ext>
            </a:extLst>
          </p:cNvPr>
          <p:cNvSpPr/>
          <p:nvPr/>
        </p:nvSpPr>
        <p:spPr>
          <a:xfrm>
            <a:off x="6598550" y="3113695"/>
            <a:ext cx="716650" cy="716650"/>
          </a:xfrm>
          <a:prstGeom prst="ellipse">
            <a:avLst/>
          </a:prstGeom>
          <a:solidFill>
            <a:srgbClr val="DEA00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sp>
        <p:nvSpPr>
          <p:cNvPr id="65" name="Centers of Excellence">
            <a:extLst>
              <a:ext uri="{FF2B5EF4-FFF2-40B4-BE49-F238E27FC236}">
                <a16:creationId xmlns:a16="http://schemas.microsoft.com/office/drawing/2014/main" id="{77E16E4A-E7B4-456A-8F41-9641DEA50DDB}"/>
              </a:ext>
            </a:extLst>
          </p:cNvPr>
          <p:cNvSpPr txBox="1"/>
          <p:nvPr/>
        </p:nvSpPr>
        <p:spPr>
          <a:xfrm>
            <a:off x="6410812" y="3857565"/>
            <a:ext cx="1378311" cy="52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r>
              <a:rPr sz="1680" dirty="0">
                <a:latin typeface="Helvetica Neue" panose="02000503000000020004"/>
              </a:rPr>
              <a:t>Centers of Excellence</a:t>
            </a:r>
          </a:p>
        </p:txBody>
      </p:sp>
      <p:pic>
        <p:nvPicPr>
          <p:cNvPr id="67" name="Изображение" descr="Изображение">
            <a:extLst>
              <a:ext uri="{FF2B5EF4-FFF2-40B4-BE49-F238E27FC236}">
                <a16:creationId xmlns:a16="http://schemas.microsoft.com/office/drawing/2014/main" id="{B7D845EB-046E-40F8-82FC-E7321F06C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92" y="3213978"/>
            <a:ext cx="535902" cy="53590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Кружок">
            <a:extLst>
              <a:ext uri="{FF2B5EF4-FFF2-40B4-BE49-F238E27FC236}">
                <a16:creationId xmlns:a16="http://schemas.microsoft.com/office/drawing/2014/main" id="{A15B08C4-F5C7-427E-82E9-CDC4A3A49E60}"/>
              </a:ext>
            </a:extLst>
          </p:cNvPr>
          <p:cNvSpPr/>
          <p:nvPr/>
        </p:nvSpPr>
        <p:spPr>
          <a:xfrm>
            <a:off x="8003485" y="3082961"/>
            <a:ext cx="716650" cy="716650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pic>
        <p:nvPicPr>
          <p:cNvPr id="71" name="Изображение" descr="Изображение">
            <a:extLst>
              <a:ext uri="{FF2B5EF4-FFF2-40B4-BE49-F238E27FC236}">
                <a16:creationId xmlns:a16="http://schemas.microsoft.com/office/drawing/2014/main" id="{1C2B74D1-39A8-40D1-B84B-64D2B08CF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240" y="3158349"/>
            <a:ext cx="613830" cy="56587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Centers of Excellence">
            <a:extLst>
              <a:ext uri="{FF2B5EF4-FFF2-40B4-BE49-F238E27FC236}">
                <a16:creationId xmlns:a16="http://schemas.microsoft.com/office/drawing/2014/main" id="{5C1931EF-CF41-442A-9C7E-BC292DF7D05A}"/>
              </a:ext>
            </a:extLst>
          </p:cNvPr>
          <p:cNvSpPr txBox="1"/>
          <p:nvPr/>
        </p:nvSpPr>
        <p:spPr>
          <a:xfrm>
            <a:off x="7819641" y="3841012"/>
            <a:ext cx="1108171" cy="52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pPr algn="ctr"/>
            <a:r>
              <a:rPr lang="en-US" sz="1680" dirty="0">
                <a:latin typeface="Helvetica Neue" panose="02000503000000020004"/>
              </a:rPr>
              <a:t>Priority areas</a:t>
            </a:r>
            <a:endParaRPr sz="1680" dirty="0">
              <a:latin typeface="Helvetica Neue" panose="02000503000000020004"/>
            </a:endParaRPr>
          </a:p>
        </p:txBody>
      </p:sp>
      <p:sp>
        <p:nvSpPr>
          <p:cNvPr id="75" name="Кружок">
            <a:extLst>
              <a:ext uri="{FF2B5EF4-FFF2-40B4-BE49-F238E27FC236}">
                <a16:creationId xmlns:a16="http://schemas.microsoft.com/office/drawing/2014/main" id="{C2F16B1D-9738-4FED-9F22-BCE34CCB8167}"/>
              </a:ext>
            </a:extLst>
          </p:cNvPr>
          <p:cNvSpPr/>
          <p:nvPr/>
        </p:nvSpPr>
        <p:spPr>
          <a:xfrm>
            <a:off x="8011627" y="4603795"/>
            <a:ext cx="716650" cy="716650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pic>
        <p:nvPicPr>
          <p:cNvPr id="77" name="Изображение" descr="Изображение">
            <a:extLst>
              <a:ext uri="{FF2B5EF4-FFF2-40B4-BE49-F238E27FC236}">
                <a16:creationId xmlns:a16="http://schemas.microsoft.com/office/drawing/2014/main" id="{92081CFE-F940-4571-94BF-8169FE5689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966" y="4651331"/>
            <a:ext cx="553189" cy="55318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Centers of Excellence">
            <a:extLst>
              <a:ext uri="{FF2B5EF4-FFF2-40B4-BE49-F238E27FC236}">
                <a16:creationId xmlns:a16="http://schemas.microsoft.com/office/drawing/2014/main" id="{1702EB9B-CCD3-4D1A-9FCA-675B2DF8DA02}"/>
              </a:ext>
            </a:extLst>
          </p:cNvPr>
          <p:cNvSpPr txBox="1"/>
          <p:nvPr/>
        </p:nvSpPr>
        <p:spPr>
          <a:xfrm>
            <a:off x="7823474" y="5358274"/>
            <a:ext cx="1108171" cy="294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pPr algn="ctr"/>
            <a:r>
              <a:rPr lang="en-US" sz="1680" dirty="0">
                <a:latin typeface="Helvetica Neue" panose="02000503000000020004"/>
              </a:rPr>
              <a:t>Resources</a:t>
            </a:r>
            <a:endParaRPr sz="1680" dirty="0">
              <a:latin typeface="Helvetica Neue" panose="02000503000000020004"/>
            </a:endParaRPr>
          </a:p>
        </p:txBody>
      </p:sp>
      <p:sp>
        <p:nvSpPr>
          <p:cNvPr id="81" name="Кружок">
            <a:extLst>
              <a:ext uri="{FF2B5EF4-FFF2-40B4-BE49-F238E27FC236}">
                <a16:creationId xmlns:a16="http://schemas.microsoft.com/office/drawing/2014/main" id="{E53C65F3-B72A-4FCD-AF8E-8B07D615B9C7}"/>
              </a:ext>
            </a:extLst>
          </p:cNvPr>
          <p:cNvSpPr/>
          <p:nvPr/>
        </p:nvSpPr>
        <p:spPr>
          <a:xfrm>
            <a:off x="6698659" y="4584366"/>
            <a:ext cx="716650" cy="716650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pic>
        <p:nvPicPr>
          <p:cNvPr id="83" name="Изображение" descr="Изображение">
            <a:extLst>
              <a:ext uri="{FF2B5EF4-FFF2-40B4-BE49-F238E27FC236}">
                <a16:creationId xmlns:a16="http://schemas.microsoft.com/office/drawing/2014/main" id="{815B86BC-A1B4-4326-8788-2EA16EDB6E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74" y="4668287"/>
            <a:ext cx="399780" cy="6037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Centers of Excellence">
            <a:extLst>
              <a:ext uri="{FF2B5EF4-FFF2-40B4-BE49-F238E27FC236}">
                <a16:creationId xmlns:a16="http://schemas.microsoft.com/office/drawing/2014/main" id="{B099715B-5284-40E0-8C90-5F426721C569}"/>
              </a:ext>
            </a:extLst>
          </p:cNvPr>
          <p:cNvSpPr txBox="1"/>
          <p:nvPr/>
        </p:nvSpPr>
        <p:spPr>
          <a:xfrm>
            <a:off x="6518878" y="5345651"/>
            <a:ext cx="1108171" cy="52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pPr algn="ctr"/>
            <a:r>
              <a:rPr lang="en-US" sz="1680" dirty="0">
                <a:latin typeface="Helvetica Neue" panose="02000503000000020004"/>
              </a:rPr>
              <a:t>Policies &amp; incentives</a:t>
            </a:r>
            <a:endParaRPr sz="1680" dirty="0">
              <a:latin typeface="Helvetica Neue" panose="02000503000000020004"/>
            </a:endParaRPr>
          </a:p>
        </p:txBody>
      </p:sp>
      <p:sp>
        <p:nvSpPr>
          <p:cNvPr id="87" name="Кружок">
            <a:extLst>
              <a:ext uri="{FF2B5EF4-FFF2-40B4-BE49-F238E27FC236}">
                <a16:creationId xmlns:a16="http://schemas.microsoft.com/office/drawing/2014/main" id="{9AC7DE1E-15F9-4812-98E8-20E817E6BEF5}"/>
              </a:ext>
            </a:extLst>
          </p:cNvPr>
          <p:cNvSpPr/>
          <p:nvPr/>
        </p:nvSpPr>
        <p:spPr>
          <a:xfrm>
            <a:off x="6698659" y="6102556"/>
            <a:ext cx="716650" cy="716650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sp>
        <p:nvSpPr>
          <p:cNvPr id="89" name="Partnerships &amp; consortiums">
            <a:extLst>
              <a:ext uri="{FF2B5EF4-FFF2-40B4-BE49-F238E27FC236}">
                <a16:creationId xmlns:a16="http://schemas.microsoft.com/office/drawing/2014/main" id="{382698CC-B50D-4D73-AFA2-8583478A8676}"/>
              </a:ext>
            </a:extLst>
          </p:cNvPr>
          <p:cNvSpPr txBox="1"/>
          <p:nvPr/>
        </p:nvSpPr>
        <p:spPr>
          <a:xfrm>
            <a:off x="6659916" y="6916512"/>
            <a:ext cx="2392555" cy="52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r>
              <a:rPr sz="1680" dirty="0">
                <a:latin typeface="Helvetica Neue" panose="02000503000000020004"/>
              </a:rPr>
              <a:t>Partnerships &amp; consortiums</a:t>
            </a:r>
          </a:p>
        </p:txBody>
      </p:sp>
      <p:sp>
        <p:nvSpPr>
          <p:cNvPr id="91" name="Кружок">
            <a:extLst>
              <a:ext uri="{FF2B5EF4-FFF2-40B4-BE49-F238E27FC236}">
                <a16:creationId xmlns:a16="http://schemas.microsoft.com/office/drawing/2014/main" id="{1A64355C-55B8-431F-B86C-51CEC9A1B201}"/>
              </a:ext>
            </a:extLst>
          </p:cNvPr>
          <p:cNvSpPr/>
          <p:nvPr/>
        </p:nvSpPr>
        <p:spPr>
          <a:xfrm>
            <a:off x="9474239" y="4537098"/>
            <a:ext cx="716650" cy="716650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sp>
        <p:nvSpPr>
          <p:cNvPr id="93" name="External funding">
            <a:extLst>
              <a:ext uri="{FF2B5EF4-FFF2-40B4-BE49-F238E27FC236}">
                <a16:creationId xmlns:a16="http://schemas.microsoft.com/office/drawing/2014/main" id="{6B2F5BAE-E35B-4CAA-A20C-C42F7B2AE6D1}"/>
              </a:ext>
            </a:extLst>
          </p:cNvPr>
          <p:cNvSpPr txBox="1"/>
          <p:nvPr/>
        </p:nvSpPr>
        <p:spPr>
          <a:xfrm>
            <a:off x="9497648" y="5331098"/>
            <a:ext cx="963985" cy="52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r>
              <a:rPr sz="1680" dirty="0">
                <a:latin typeface="Helvetica Neue" panose="02000503000000020004"/>
              </a:rPr>
              <a:t>External </a:t>
            </a:r>
            <a:endParaRPr lang="en-GB" sz="1680" dirty="0">
              <a:latin typeface="Helvetica Neue" panose="02000503000000020004"/>
            </a:endParaRPr>
          </a:p>
          <a:p>
            <a:r>
              <a:rPr sz="1680" dirty="0">
                <a:latin typeface="Helvetica Neue" panose="02000503000000020004"/>
              </a:rPr>
              <a:t>funding</a:t>
            </a:r>
          </a:p>
        </p:txBody>
      </p:sp>
      <p:sp>
        <p:nvSpPr>
          <p:cNvPr id="95" name="Кружок">
            <a:extLst>
              <a:ext uri="{FF2B5EF4-FFF2-40B4-BE49-F238E27FC236}">
                <a16:creationId xmlns:a16="http://schemas.microsoft.com/office/drawing/2014/main" id="{DFE594C5-F620-4CD0-9EF4-EFD046FD52C4}"/>
              </a:ext>
            </a:extLst>
          </p:cNvPr>
          <p:cNvSpPr/>
          <p:nvPr/>
        </p:nvSpPr>
        <p:spPr>
          <a:xfrm>
            <a:off x="6628572" y="1626674"/>
            <a:ext cx="716650" cy="692646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sp>
        <p:nvSpPr>
          <p:cNvPr id="97" name="Key outcomes">
            <a:extLst>
              <a:ext uri="{FF2B5EF4-FFF2-40B4-BE49-F238E27FC236}">
                <a16:creationId xmlns:a16="http://schemas.microsoft.com/office/drawing/2014/main" id="{56E191CB-4A89-4455-B29B-BAA5336D530E}"/>
              </a:ext>
            </a:extLst>
          </p:cNvPr>
          <p:cNvSpPr txBox="1"/>
          <p:nvPr/>
        </p:nvSpPr>
        <p:spPr>
          <a:xfrm>
            <a:off x="6361919" y="2446680"/>
            <a:ext cx="1641566" cy="52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pPr algn="ctr"/>
            <a:r>
              <a:rPr sz="1680" dirty="0">
                <a:latin typeface="Helvetica Neue" panose="02000503000000020004"/>
              </a:rPr>
              <a:t>Key </a:t>
            </a:r>
            <a:r>
              <a:rPr lang="en-GB" sz="1680" dirty="0">
                <a:latin typeface="Helvetica Neue" panose="02000503000000020004"/>
              </a:rPr>
              <a:t>metrics &amp;</a:t>
            </a:r>
          </a:p>
          <a:p>
            <a:pPr algn="ctr"/>
            <a:r>
              <a:rPr sz="1680" dirty="0">
                <a:latin typeface="Helvetica Neue" panose="02000503000000020004"/>
              </a:rPr>
              <a:t>outcomes</a:t>
            </a:r>
          </a:p>
        </p:txBody>
      </p:sp>
      <p:pic>
        <p:nvPicPr>
          <p:cNvPr id="99" name="Изображение" descr="Изображение">
            <a:extLst>
              <a:ext uri="{FF2B5EF4-FFF2-40B4-BE49-F238E27FC236}">
                <a16:creationId xmlns:a16="http://schemas.microsoft.com/office/drawing/2014/main" id="{66DB663A-1FAD-4338-874C-8BB7FB0234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66" y="1690525"/>
            <a:ext cx="438662" cy="53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Изображение" descr="Изображение">
            <a:extLst>
              <a:ext uri="{FF2B5EF4-FFF2-40B4-BE49-F238E27FC236}">
                <a16:creationId xmlns:a16="http://schemas.microsoft.com/office/drawing/2014/main" id="{31F8F591-9EA3-435F-A3A1-EE1FD86046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390" y="6199862"/>
            <a:ext cx="553189" cy="553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Изображение" descr="Изображение">
            <a:extLst>
              <a:ext uri="{FF2B5EF4-FFF2-40B4-BE49-F238E27FC236}">
                <a16:creationId xmlns:a16="http://schemas.microsoft.com/office/drawing/2014/main" id="{47CBCCFB-A596-4910-8539-DD382A44E8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63" y="4584366"/>
            <a:ext cx="609202" cy="59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Logo de ASU: la historia y el significado del logotipo, la marca y el  símbolo. | png, vector">
            <a:extLst>
              <a:ext uri="{FF2B5EF4-FFF2-40B4-BE49-F238E27FC236}">
                <a16:creationId xmlns:a16="http://schemas.microsoft.com/office/drawing/2014/main" id="{0BDAC340-DCA5-49C1-9E8B-35D39290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62" y="6269184"/>
            <a:ext cx="938004" cy="3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5242491-FDBF-480E-A8C6-39A0CFCA5B28}"/>
              </a:ext>
            </a:extLst>
          </p:cNvPr>
          <p:cNvSpPr txBox="1">
            <a:spLocks/>
          </p:cNvSpPr>
          <p:nvPr/>
        </p:nvSpPr>
        <p:spPr>
          <a:xfrm>
            <a:off x="692814" y="856844"/>
            <a:ext cx="13315007" cy="1163637"/>
          </a:xfrm>
          <a:prstGeom prst="rect">
            <a:avLst/>
          </a:prstGeom>
        </p:spPr>
        <p:txBody>
          <a:bodyPr vert="horz" lIns="130622" tIns="65311" rIns="130622" bIns="65311" rtlCol="0" anchor="t">
            <a:normAutofit/>
          </a:bodyPr>
          <a:lstStyle>
            <a:lvl1pPr marL="0" indent="0" algn="l" defTabSz="653110" rtl="0" eaLnBrk="1" latinLnBrk="0" hangingPunct="1">
              <a:spcBef>
                <a:spcPct val="20000"/>
              </a:spcBef>
              <a:buFont typeface="Arial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Building reputation, contributing to prosperity and attracting talented faculty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D209A463-BD81-4494-9DF7-BA4233212E8F}"/>
              </a:ext>
            </a:extLst>
          </p:cNvPr>
          <p:cNvSpPr txBox="1">
            <a:spLocks/>
          </p:cNvSpPr>
          <p:nvPr/>
        </p:nvSpPr>
        <p:spPr>
          <a:xfrm>
            <a:off x="671522" y="360328"/>
            <a:ext cx="13315007" cy="1163637"/>
          </a:xfrm>
          <a:prstGeom prst="rect">
            <a:avLst/>
          </a:prstGeom>
        </p:spPr>
        <p:txBody>
          <a:bodyPr vert="horz" lIns="130622" tIns="65311" rIns="130622" bIns="65311" rtlCol="0" anchor="t">
            <a:normAutofit/>
          </a:bodyPr>
          <a:lstStyle>
            <a:lvl1pPr marL="0" indent="0" algn="l" defTabSz="653110" rtl="0" eaLnBrk="1" latinLnBrk="0" hangingPunct="1">
              <a:spcBef>
                <a:spcPct val="20000"/>
              </a:spcBef>
              <a:buFont typeface="Arial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Framework for an enhanced research strategy at UNI</a:t>
            </a:r>
          </a:p>
        </p:txBody>
      </p:sp>
      <p:sp>
        <p:nvSpPr>
          <p:cNvPr id="54" name="Кружок">
            <a:extLst>
              <a:ext uri="{FF2B5EF4-FFF2-40B4-BE49-F238E27FC236}">
                <a16:creationId xmlns:a16="http://schemas.microsoft.com/office/drawing/2014/main" id="{6BA21B43-7E77-4144-A4C0-B5CEA7FF3DCB}"/>
              </a:ext>
            </a:extLst>
          </p:cNvPr>
          <p:cNvSpPr/>
          <p:nvPr/>
        </p:nvSpPr>
        <p:spPr>
          <a:xfrm>
            <a:off x="3312151" y="3749880"/>
            <a:ext cx="1238264" cy="1204959"/>
          </a:xfrm>
          <a:prstGeom prst="ellipse">
            <a:avLst/>
          </a:prstGeom>
          <a:solidFill>
            <a:srgbClr val="ADC4C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920"/>
          </a:p>
        </p:txBody>
      </p:sp>
      <p:sp>
        <p:nvSpPr>
          <p:cNvPr id="62" name="Partnerships &amp; consortiums">
            <a:extLst>
              <a:ext uri="{FF2B5EF4-FFF2-40B4-BE49-F238E27FC236}">
                <a16:creationId xmlns:a16="http://schemas.microsoft.com/office/drawing/2014/main" id="{469F07C1-3A21-4CB7-8035-05D5BBAC02BA}"/>
              </a:ext>
            </a:extLst>
          </p:cNvPr>
          <p:cNvSpPr txBox="1"/>
          <p:nvPr/>
        </p:nvSpPr>
        <p:spPr>
          <a:xfrm>
            <a:off x="3120745" y="5094143"/>
            <a:ext cx="2392555" cy="294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ctr">
            <a:spAutoFit/>
          </a:bodyPr>
          <a:lstStyle>
            <a:lvl1pPr defTabSz="457200">
              <a:lnSpc>
                <a:spcPct val="90000"/>
              </a:lnSpc>
              <a:defRPr sz="2800" b="0">
                <a:solidFill>
                  <a:srgbClr val="415364"/>
                </a:solidFill>
              </a:defRPr>
            </a:lvl1pPr>
          </a:lstStyle>
          <a:p>
            <a:r>
              <a:rPr lang="en-GB" sz="1680" dirty="0">
                <a:latin typeface="Helvetica Neue" panose="02000503000000020004"/>
              </a:rPr>
              <a:t>Vision &amp; goals</a:t>
            </a:r>
            <a:endParaRPr sz="1680" dirty="0">
              <a:latin typeface="Helvetica Neue" panose="02000503000000020004"/>
            </a:endParaRPr>
          </a:p>
        </p:txBody>
      </p:sp>
      <p:pic>
        <p:nvPicPr>
          <p:cNvPr id="5" name="Graphic 4" descr="Target with solid fill">
            <a:extLst>
              <a:ext uri="{FF2B5EF4-FFF2-40B4-BE49-F238E27FC236}">
                <a16:creationId xmlns:a16="http://schemas.microsoft.com/office/drawing/2014/main" id="{23508D5C-281B-4A60-9877-01B94E6E9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0860" y="3882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DD8557D-0052-4319-B2C5-DA3A2A696330}"/>
              </a:ext>
            </a:extLst>
          </p:cNvPr>
          <p:cNvSpPr txBox="1">
            <a:spLocks/>
          </p:cNvSpPr>
          <p:nvPr/>
        </p:nvSpPr>
        <p:spPr>
          <a:xfrm>
            <a:off x="742052" y="489858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Research, knowledge generation and knowledge transfer in UNI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5431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2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DD5B374-DFE7-458B-B2B3-54B936115FAE}"/>
              </a:ext>
            </a:extLst>
          </p:cNvPr>
          <p:cNvSpPr txBox="1">
            <a:spLocks/>
          </p:cNvSpPr>
          <p:nvPr/>
        </p:nvSpPr>
        <p:spPr>
          <a:xfrm>
            <a:off x="825574" y="1374978"/>
            <a:ext cx="5509523" cy="503943"/>
          </a:xfrm>
          <a:prstGeom prst="rect">
            <a:avLst/>
          </a:prstGeom>
          <a:solidFill>
            <a:srgbClr val="2F3F4E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  <a:cs typeface="+mn-cs"/>
              </a:rPr>
              <a:t>Research </a:t>
            </a:r>
            <a:r>
              <a:rPr lang="es-ES" sz="2000" b="1" dirty="0" err="1">
                <a:solidFill>
                  <a:schemeClr val="bg1"/>
                </a:solidFill>
                <a:cs typeface="+mn-cs"/>
              </a:rPr>
              <a:t>today</a:t>
            </a:r>
            <a:r>
              <a:rPr lang="es-ES" sz="2000" b="1" dirty="0">
                <a:solidFill>
                  <a:schemeClr val="bg1"/>
                </a:solidFill>
                <a:cs typeface="+mn-cs"/>
              </a:rPr>
              <a:t> (2024)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6" name="Graphic 5" descr="Back">
            <a:extLst>
              <a:ext uri="{FF2B5EF4-FFF2-40B4-BE49-F238E27FC236}">
                <a16:creationId xmlns:a16="http://schemas.microsoft.com/office/drawing/2014/main" id="{C37CAE78-7CD7-40E8-89FE-C48AF9D65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27139">
            <a:off x="5679062" y="4120016"/>
            <a:ext cx="1467325" cy="146732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CC01F86-BB13-4A75-8DEB-12588E0DB7AF}"/>
              </a:ext>
            </a:extLst>
          </p:cNvPr>
          <p:cNvSpPr txBox="1">
            <a:spLocks/>
          </p:cNvSpPr>
          <p:nvPr/>
        </p:nvSpPr>
        <p:spPr>
          <a:xfrm>
            <a:off x="8207583" y="4927519"/>
            <a:ext cx="5821640" cy="2812223"/>
          </a:xfrm>
          <a:prstGeom prst="rect">
            <a:avLst/>
          </a:prstGeom>
          <a:solidFill>
            <a:srgbClr val="2F3F4E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chemeClr val="bg1"/>
              </a:solidFill>
              <a:cs typeface="+mn-c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Priority</a:t>
            </a:r>
            <a:r>
              <a:rPr lang="es-ES" sz="20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areas</a:t>
            </a:r>
          </a:p>
          <a:p>
            <a:pPr marL="0" indent="0">
              <a:buNone/>
            </a:pPr>
            <a:endParaRPr lang="es-ES" sz="2000" b="1" dirty="0">
              <a:solidFill>
                <a:schemeClr val="bg1"/>
              </a:solidFill>
              <a:cs typeface="+mn-cs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bg1"/>
              </a:solidFill>
              <a:cs typeface="+mn-cs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bg1"/>
              </a:solidFill>
              <a:cs typeface="+mn-cs"/>
            </a:endParaRPr>
          </a:p>
          <a:p>
            <a:pPr marL="0" indent="0"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7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C5383757-5175-452B-AC54-BB40BFF5B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056" y="6318380"/>
            <a:ext cx="1990847" cy="1222505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463C417-B1D0-4DB8-94C7-3CE0C5C164F8}"/>
              </a:ext>
            </a:extLst>
          </p:cNvPr>
          <p:cNvSpPr txBox="1">
            <a:spLocks/>
          </p:cNvSpPr>
          <p:nvPr/>
        </p:nvSpPr>
        <p:spPr>
          <a:xfrm>
            <a:off x="8207583" y="1813374"/>
            <a:ext cx="5821640" cy="2739822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US" b="1" dirty="0">
                <a:solidFill>
                  <a:srgbClr val="2F3F4E"/>
                </a:solidFill>
              </a:rPr>
              <a:t>VISION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2F3F4E"/>
                </a:solidFill>
                <a:latin typeface="Helvetica Neue"/>
              </a:rPr>
              <a:t>UNI aspires to be recognized as a national </a:t>
            </a:r>
            <a:r>
              <a:rPr lang="en-GB" sz="1600" dirty="0">
                <a:solidFill>
                  <a:srgbClr val="2F3F4E"/>
                </a:solidFill>
                <a:latin typeface="Helvetica Neue"/>
              </a:rPr>
              <a:t>leading institution, whose </a:t>
            </a:r>
            <a:r>
              <a:rPr lang="en-US" sz="1600" dirty="0">
                <a:solidFill>
                  <a:srgbClr val="2F3F4E"/>
                </a:solidFill>
                <a:latin typeface="Helvetica Neue"/>
              </a:rPr>
              <a:t>scholarship and research will contribute to the advancement of intellectual inquiry and discovery, and which will generate knowledge that enhances social and economic progress in the Balkans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1600" dirty="0">
                <a:solidFill>
                  <a:srgbClr val="2F3F4E"/>
                </a:solidFill>
                <a:latin typeface="Helvetica Neue"/>
              </a:rPr>
              <a:t>In its nature, research at UNI should be </a:t>
            </a:r>
            <a:r>
              <a:rPr lang="en-GB" sz="1600" dirty="0">
                <a:solidFill>
                  <a:srgbClr val="2F3F4E"/>
                </a:solidFill>
                <a:latin typeface="Helvetica Neue"/>
              </a:rPr>
              <a:t>interdisciplinary, collaborative and applied, linked to its academic strengths and </a:t>
            </a:r>
            <a:r>
              <a:rPr lang="en-US" sz="1600" dirty="0">
                <a:solidFill>
                  <a:srgbClr val="2F3F4E"/>
                </a:solidFill>
                <a:latin typeface="Helvetica Neue"/>
              </a:rPr>
              <a:t>relevant to the national context, where industry connections can be one of the major drivers.</a:t>
            </a:r>
            <a:endParaRPr lang="en-GB" sz="1600" dirty="0"/>
          </a:p>
          <a:p>
            <a:pPr marL="0" indent="0" algn="ctr">
              <a:buNone/>
            </a:pPr>
            <a:endParaRPr lang="en-GB" sz="1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BA594-89A1-4903-A080-FDA0D0605C15}"/>
              </a:ext>
            </a:extLst>
          </p:cNvPr>
          <p:cNvSpPr/>
          <p:nvPr/>
        </p:nvSpPr>
        <p:spPr>
          <a:xfrm>
            <a:off x="742052" y="2449286"/>
            <a:ext cx="5386605" cy="537754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60822D-45AB-43EA-9DE7-84A153633035}"/>
              </a:ext>
            </a:extLst>
          </p:cNvPr>
          <p:cNvSpPr txBox="1"/>
          <p:nvPr/>
        </p:nvSpPr>
        <p:spPr>
          <a:xfrm>
            <a:off x="1140432" y="2578813"/>
            <a:ext cx="4839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Staff Research published in international scientific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27 articles with affiliation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33 active researchers*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Mean impact factor per publication – 1.56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Qualified staff for each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Record of scientific publications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F3F4E"/>
                </a:solidFill>
              </a:rPr>
              <a:t>Funding for open access fees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9EA3E-4C03-AAA5-239F-C3BBC8CA27C9}"/>
              </a:ext>
            </a:extLst>
          </p:cNvPr>
          <p:cNvSpPr txBox="1"/>
          <p:nvPr/>
        </p:nvSpPr>
        <p:spPr>
          <a:xfrm>
            <a:off x="10952218" y="5102524"/>
            <a:ext cx="3077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Blip>
                <a:blip r:embed="rId6"/>
              </a:buBlip>
            </a:pPr>
            <a:r>
              <a:rPr lang="en-GB" sz="2200" dirty="0">
                <a:solidFill>
                  <a:schemeClr val="bg1"/>
                </a:solidFill>
              </a:rPr>
              <a:t>Orientation towards SDGs (3,7,8,9,11,12,16)</a:t>
            </a:r>
          </a:p>
          <a:p>
            <a:pPr marL="285750" indent="-285750">
              <a:buSzPct val="50000"/>
              <a:buBlip>
                <a:blip r:embed="rId6"/>
              </a:buBlip>
            </a:pPr>
            <a:r>
              <a:rPr lang="en-GB" sz="2200" dirty="0">
                <a:solidFill>
                  <a:schemeClr val="bg1"/>
                </a:solidFill>
              </a:rPr>
              <a:t>Applied Research</a:t>
            </a:r>
          </a:p>
          <a:p>
            <a:pPr marL="285750" indent="-285750">
              <a:buSzPct val="50000"/>
              <a:buBlip>
                <a:blip r:embed="rId6"/>
              </a:buBlip>
            </a:pPr>
            <a:r>
              <a:rPr lang="en-GB" sz="2200" dirty="0">
                <a:solidFill>
                  <a:schemeClr val="bg1"/>
                </a:solidFill>
              </a:rPr>
              <a:t>Collaborative International Research</a:t>
            </a:r>
          </a:p>
          <a:p>
            <a:pPr marL="285750" indent="-285750">
              <a:buSzPct val="50000"/>
              <a:buBlip>
                <a:blip r:embed="rId6"/>
              </a:buBlip>
            </a:pPr>
            <a:r>
              <a:rPr lang="en-GB" sz="2200" dirty="0">
                <a:solidFill>
                  <a:schemeClr val="bg1"/>
                </a:solidFill>
              </a:rPr>
              <a:t>Research with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F833B-73E9-0F6F-56AA-A0FBC500A38D}"/>
              </a:ext>
            </a:extLst>
          </p:cNvPr>
          <p:cNvSpPr txBox="1"/>
          <p:nvPr/>
        </p:nvSpPr>
        <p:spPr>
          <a:xfrm>
            <a:off x="742052" y="7860268"/>
            <a:ext cx="939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F3F4E"/>
                </a:solidFill>
              </a:rPr>
              <a:t>*Academic staff with recent publications and/or ongoing research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EA75C-6129-82EB-2A20-1D6274FA23F4}"/>
              </a:ext>
            </a:extLst>
          </p:cNvPr>
          <p:cNvSpPr txBox="1"/>
          <p:nvPr/>
        </p:nvSpPr>
        <p:spPr>
          <a:xfrm>
            <a:off x="1015790" y="-5391907"/>
            <a:ext cx="4839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Qualified staff for each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Record of scientific publications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Funding for open access 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4E445-3AC3-D6B8-3589-5D251C581C32}"/>
              </a:ext>
            </a:extLst>
          </p:cNvPr>
          <p:cNvSpPr txBox="1"/>
          <p:nvPr/>
        </p:nvSpPr>
        <p:spPr>
          <a:xfrm>
            <a:off x="7625810" y="-5326078"/>
            <a:ext cx="4839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Sporadic student research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27 articles with affiliation (includes only SCOPUS indexed journals)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33 active researchers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F3F4E"/>
                </a:solidFill>
              </a:rPr>
              <a:t>Mean impact factor per publication – 1.56</a:t>
            </a:r>
          </a:p>
          <a:p>
            <a:endParaRPr lang="en-GB" sz="3200" dirty="0">
              <a:solidFill>
                <a:srgbClr val="2F3F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5FBA7D-87A1-AE8F-5D04-FD5DDFF140C7}"/>
              </a:ext>
            </a:extLst>
          </p:cNvPr>
          <p:cNvSpPr txBox="1">
            <a:spLocks/>
          </p:cNvSpPr>
          <p:nvPr/>
        </p:nvSpPr>
        <p:spPr>
          <a:xfrm>
            <a:off x="10645740" y="6185060"/>
            <a:ext cx="3303125" cy="1209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300 </a:t>
            </a:r>
            <a:r>
              <a:rPr lang="es-ES" sz="1800" dirty="0" err="1"/>
              <a:t>Publications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100 Active </a:t>
            </a:r>
            <a:r>
              <a:rPr lang="es-ES" sz="1800" dirty="0" err="1"/>
              <a:t>Researchers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50 </a:t>
            </a:r>
            <a:r>
              <a:rPr lang="es-ES" sz="1800" dirty="0" err="1"/>
              <a:t>Ongoing</a:t>
            </a:r>
            <a:r>
              <a:rPr lang="es-ES" sz="1800" dirty="0"/>
              <a:t> </a:t>
            </a:r>
            <a:r>
              <a:rPr lang="es-ES" sz="1800" dirty="0" err="1"/>
              <a:t>Studies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es-ES" sz="1800" dirty="0"/>
              <a:t>500,000 in </a:t>
            </a:r>
            <a:r>
              <a:rPr lang="es-ES" sz="1800" dirty="0" err="1"/>
              <a:t>External</a:t>
            </a:r>
            <a:r>
              <a:rPr lang="es-ES" sz="1800" dirty="0"/>
              <a:t> </a:t>
            </a:r>
            <a:r>
              <a:rPr lang="es-ES" sz="1800" dirty="0" err="1"/>
              <a:t>funds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20 </a:t>
            </a:r>
            <a:r>
              <a:rPr lang="es-ES" sz="1800" dirty="0" err="1"/>
              <a:t>Conferences</a:t>
            </a:r>
            <a:r>
              <a:rPr lang="es-ES" sz="1800" dirty="0"/>
              <a:t> </a:t>
            </a:r>
            <a:r>
              <a:rPr lang="es-ES" sz="1800" dirty="0" err="1"/>
              <a:t>Organised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err="1"/>
              <a:t>Financially</a:t>
            </a:r>
            <a:r>
              <a:rPr lang="es-ES" sz="1800" dirty="0"/>
              <a:t> </a:t>
            </a:r>
            <a:r>
              <a:rPr lang="es-ES" sz="1800" dirty="0" err="1"/>
              <a:t>self-sufficient</a:t>
            </a:r>
            <a:endParaRPr lang="es-ES" sz="1800" dirty="0"/>
          </a:p>
        </p:txBody>
      </p:sp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136DBE9-D85E-42F3-8AA5-005D58FAA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349252"/>
              </p:ext>
            </p:extLst>
          </p:nvPr>
        </p:nvGraphicFramePr>
        <p:xfrm>
          <a:off x="1054948" y="3095406"/>
          <a:ext cx="12061644" cy="300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B3150CCC-29BD-4C41-8303-0B4DEA1F61E4}"/>
              </a:ext>
            </a:extLst>
          </p:cNvPr>
          <p:cNvSpPr txBox="1">
            <a:spLocks/>
          </p:cNvSpPr>
          <p:nvPr/>
        </p:nvSpPr>
        <p:spPr>
          <a:xfrm>
            <a:off x="1770634" y="522836"/>
            <a:ext cx="15978008" cy="7692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err="1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DF709-30E0-4C2A-9713-A13531B9B9F9}"/>
              </a:ext>
            </a:extLst>
          </p:cNvPr>
          <p:cNvSpPr txBox="1">
            <a:spLocks/>
          </p:cNvSpPr>
          <p:nvPr/>
        </p:nvSpPr>
        <p:spPr>
          <a:xfrm>
            <a:off x="1000018" y="6185060"/>
            <a:ext cx="4450287" cy="1209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50 </a:t>
            </a:r>
            <a:r>
              <a:rPr lang="es-ES" sz="1800" dirty="0" err="1"/>
              <a:t>Publications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70 Active </a:t>
            </a:r>
            <a:r>
              <a:rPr lang="es-ES" sz="1800" dirty="0" err="1"/>
              <a:t>Researchers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30 </a:t>
            </a:r>
            <a:r>
              <a:rPr lang="es-ES" sz="1800" dirty="0" err="1"/>
              <a:t>Ongoing</a:t>
            </a:r>
            <a:r>
              <a:rPr lang="es-ES" sz="1800" dirty="0"/>
              <a:t> </a:t>
            </a:r>
            <a:r>
              <a:rPr lang="es-ES" sz="1800" dirty="0" err="1"/>
              <a:t>Studies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es-ES" sz="1800" dirty="0"/>
              <a:t>100,000 in </a:t>
            </a:r>
            <a:r>
              <a:rPr lang="es-ES" sz="1800" dirty="0" err="1"/>
              <a:t>External</a:t>
            </a:r>
            <a:r>
              <a:rPr lang="es-ES" sz="1800" dirty="0"/>
              <a:t> </a:t>
            </a:r>
            <a:r>
              <a:rPr lang="es-ES" sz="1800" dirty="0" err="1"/>
              <a:t>funds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4 </a:t>
            </a:r>
            <a:r>
              <a:rPr lang="es-ES" sz="1800" dirty="0" err="1"/>
              <a:t>Conferences</a:t>
            </a:r>
            <a:r>
              <a:rPr lang="es-ES" sz="1800" dirty="0"/>
              <a:t> </a:t>
            </a:r>
            <a:r>
              <a:rPr lang="es-ES" sz="1800" dirty="0" err="1"/>
              <a:t>Organised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err="1"/>
              <a:t>Digitalisation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Research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</p:txBody>
      </p:sp>
      <p:pic>
        <p:nvPicPr>
          <p:cNvPr id="8" name="Graphic 7" descr="Target">
            <a:extLst>
              <a:ext uri="{FF2B5EF4-FFF2-40B4-BE49-F238E27FC236}">
                <a16:creationId xmlns:a16="http://schemas.microsoft.com/office/drawing/2014/main" id="{BD56DD5C-DE50-4FFB-8786-C437F44669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401" y="81826"/>
            <a:ext cx="1541233" cy="1541233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B78C56-321B-861E-6193-348C8840D9B4}"/>
              </a:ext>
            </a:extLst>
          </p:cNvPr>
          <p:cNvSpPr txBox="1">
            <a:spLocks/>
          </p:cNvSpPr>
          <p:nvPr/>
        </p:nvSpPr>
        <p:spPr>
          <a:xfrm>
            <a:off x="5755241" y="6185060"/>
            <a:ext cx="3966275" cy="1209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150 </a:t>
            </a:r>
            <a:r>
              <a:rPr lang="es-ES" sz="1800" dirty="0" err="1"/>
              <a:t>Publications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70 Active </a:t>
            </a:r>
            <a:r>
              <a:rPr lang="es-ES" sz="1800" dirty="0" err="1"/>
              <a:t>Researchers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40 </a:t>
            </a:r>
            <a:r>
              <a:rPr lang="es-ES" sz="1800" dirty="0" err="1"/>
              <a:t>Ongoing</a:t>
            </a:r>
            <a:r>
              <a:rPr lang="es-ES" sz="1800" dirty="0"/>
              <a:t> </a:t>
            </a:r>
            <a:r>
              <a:rPr lang="es-ES" sz="1800" dirty="0" err="1"/>
              <a:t>Studies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es-ES" sz="1800" dirty="0"/>
              <a:t>200,000 in </a:t>
            </a:r>
            <a:r>
              <a:rPr lang="es-ES" sz="1800" dirty="0" err="1"/>
              <a:t>External</a:t>
            </a:r>
            <a:r>
              <a:rPr lang="es-ES" sz="1800" dirty="0"/>
              <a:t> </a:t>
            </a:r>
            <a:r>
              <a:rPr lang="es-ES" sz="1800" dirty="0" err="1"/>
              <a:t>funds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10 </a:t>
            </a:r>
            <a:r>
              <a:rPr lang="es-ES" sz="1800" dirty="0" err="1"/>
              <a:t>Conferences</a:t>
            </a:r>
            <a:r>
              <a:rPr lang="es-ES" sz="1800" dirty="0"/>
              <a:t> </a:t>
            </a:r>
            <a:r>
              <a:rPr lang="es-ES" sz="1800" dirty="0" err="1"/>
              <a:t>Organised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err="1"/>
              <a:t>Financially</a:t>
            </a:r>
            <a:r>
              <a:rPr lang="es-ES" sz="1800" dirty="0"/>
              <a:t> </a:t>
            </a:r>
            <a:r>
              <a:rPr lang="es-ES" sz="1800" dirty="0" err="1"/>
              <a:t>self-sufficient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960F0C9-0707-8BCB-4ED4-81475D7868D2}"/>
              </a:ext>
            </a:extLst>
          </p:cNvPr>
          <p:cNvSpPr txBox="1">
            <a:spLocks/>
          </p:cNvSpPr>
          <p:nvPr/>
        </p:nvSpPr>
        <p:spPr>
          <a:xfrm>
            <a:off x="4876713" y="705819"/>
            <a:ext cx="3255283" cy="293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sz="2400" i="1" dirty="0" err="1">
                <a:solidFill>
                  <a:schemeClr val="accent1">
                    <a:lumMod val="50000"/>
                  </a:schemeClr>
                </a:solidFill>
              </a:rPr>
              <a:t>starting</a:t>
            </a: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</a:rPr>
              <a:t> Jan 2024)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486952A-E980-CC25-CC9D-16EB66B356A5}"/>
              </a:ext>
            </a:extLst>
          </p:cNvPr>
          <p:cNvSpPr txBox="1">
            <a:spLocks/>
          </p:cNvSpPr>
          <p:nvPr/>
        </p:nvSpPr>
        <p:spPr>
          <a:xfrm>
            <a:off x="1000017" y="1554766"/>
            <a:ext cx="3470382" cy="2273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2 Full time </a:t>
            </a:r>
            <a:r>
              <a:rPr lang="es-ES" sz="1800" dirty="0" err="1"/>
              <a:t>research</a:t>
            </a:r>
            <a:r>
              <a:rPr lang="es-ES" sz="1800" dirty="0"/>
              <a:t> staff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err="1"/>
              <a:t>Ethics</a:t>
            </a:r>
            <a:r>
              <a:rPr lang="es-ES" sz="1800" dirty="0"/>
              <a:t> </a:t>
            </a:r>
            <a:r>
              <a:rPr lang="es-ES" sz="1800" dirty="0" err="1"/>
              <a:t>Policy</a:t>
            </a:r>
            <a:r>
              <a:rPr lang="es-ES" sz="1800" dirty="0"/>
              <a:t> and </a:t>
            </a:r>
            <a:r>
              <a:rPr lang="es-ES" sz="1800" dirty="0" err="1"/>
              <a:t>Review</a:t>
            </a:r>
            <a:r>
              <a:rPr lang="es-ES" sz="1800" dirty="0"/>
              <a:t> </a:t>
            </a:r>
            <a:r>
              <a:rPr lang="es-ES" sz="1800" dirty="0" err="1"/>
              <a:t>Process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err="1"/>
              <a:t>Research</a:t>
            </a:r>
            <a:r>
              <a:rPr lang="es-ES" sz="1800" dirty="0"/>
              <a:t> </a:t>
            </a:r>
            <a:r>
              <a:rPr lang="es-ES" sz="1800" dirty="0" err="1"/>
              <a:t>Commission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Funding framework for publication fee support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Equipment costs to be offset by external grants</a:t>
            </a:r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04AE2C6-D73E-BAEA-8852-7D880E3D6C53}"/>
              </a:ext>
            </a:extLst>
          </p:cNvPr>
          <p:cNvSpPr txBox="1">
            <a:spLocks/>
          </p:cNvSpPr>
          <p:nvPr/>
        </p:nvSpPr>
        <p:spPr>
          <a:xfrm>
            <a:off x="5549232" y="1554766"/>
            <a:ext cx="3850417" cy="2273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5 Full time </a:t>
            </a:r>
            <a:r>
              <a:rPr lang="es-ES" sz="1800" dirty="0" err="1"/>
              <a:t>research</a:t>
            </a:r>
            <a:r>
              <a:rPr lang="es-ES" sz="1800" dirty="0"/>
              <a:t> staff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Regular Budget </a:t>
            </a:r>
            <a:r>
              <a:rPr lang="es-ES" sz="1800" dirty="0" err="1"/>
              <a:t>contribution</a:t>
            </a:r>
            <a:r>
              <a:rPr lang="es-ES" sz="1800" dirty="0"/>
              <a:t> (1-3%)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Funding framework for research seed funding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Equipment costs to be offset by external grants</a:t>
            </a:r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3F71CAC-F3D1-D582-43F0-F6F34CAA9E94}"/>
              </a:ext>
            </a:extLst>
          </p:cNvPr>
          <p:cNvSpPr txBox="1">
            <a:spLocks/>
          </p:cNvSpPr>
          <p:nvPr/>
        </p:nvSpPr>
        <p:spPr>
          <a:xfrm>
            <a:off x="9974715" y="1554766"/>
            <a:ext cx="3788865" cy="22738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5 Full time </a:t>
            </a:r>
            <a:r>
              <a:rPr lang="es-ES" sz="1800" dirty="0" err="1"/>
              <a:t>research</a:t>
            </a:r>
            <a:r>
              <a:rPr lang="es-ES" sz="1800" dirty="0"/>
              <a:t> staff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/>
              <a:t>Regular Budget </a:t>
            </a:r>
            <a:r>
              <a:rPr lang="es-ES" sz="1800" dirty="0" err="1"/>
              <a:t>contribution</a:t>
            </a:r>
            <a:r>
              <a:rPr lang="es-ES" sz="1800" dirty="0"/>
              <a:t> (1-3%)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Funding framework for research seed funding</a:t>
            </a:r>
            <a:endParaRPr lang="es-E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Equipment costs to be offset by external grants</a:t>
            </a:r>
          </a:p>
          <a:p>
            <a:pPr marL="0" indent="0">
              <a:spcBef>
                <a:spcPts val="0"/>
              </a:spcBef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8970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DD8557D-0052-4319-B2C5-DA3A2A696330}"/>
              </a:ext>
            </a:extLst>
          </p:cNvPr>
          <p:cNvSpPr txBox="1">
            <a:spLocks/>
          </p:cNvSpPr>
          <p:nvPr/>
        </p:nvSpPr>
        <p:spPr>
          <a:xfrm>
            <a:off x="753577" y="432394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Policies &amp; incentives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3405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E9476-EBB2-490F-88B4-66090F8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65" y="7684799"/>
            <a:ext cx="3429000" cy="468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46F6A-A301-496A-A0E4-089AD6D45D02}"/>
              </a:ext>
            </a:extLst>
          </p:cNvPr>
          <p:cNvSpPr txBox="1"/>
          <p:nvPr/>
        </p:nvSpPr>
        <p:spPr>
          <a:xfrm>
            <a:off x="909982" y="1347504"/>
            <a:ext cx="61715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Forte" panose="03060902040502070203" pitchFamily="66" charset="0"/>
              </a:rPr>
              <a:t>Research policies, regulations  &amp; functioning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B3A86A-819F-4454-BDAE-CD2574C689AD}"/>
              </a:ext>
            </a:extLst>
          </p:cNvPr>
          <p:cNvSpPr txBox="1"/>
          <p:nvPr/>
        </p:nvSpPr>
        <p:spPr>
          <a:xfrm>
            <a:off x="7499931" y="3910305"/>
            <a:ext cx="64489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Industry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Applied Research, industrial settings for data collection and research </a:t>
            </a: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conceptualisation</a:t>
            </a:r>
            <a:endParaRPr lang="en-US" sz="1800" dirty="0">
              <a:solidFill>
                <a:schemeClr val="accent5"/>
              </a:solidFill>
              <a:latin typeface="Helvetica Neue" panose="02000503000000020004"/>
            </a:endParaRPr>
          </a:p>
          <a:p>
            <a:pPr algn="ctr"/>
            <a:endParaRPr lang="en-US" sz="1800" dirty="0">
              <a:solidFill>
                <a:schemeClr val="accent5"/>
              </a:solidFill>
              <a:latin typeface="Helvetica Neue" panose="020005030000000200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D379-2DFF-42F6-8062-3B650022CB4D}"/>
              </a:ext>
            </a:extLst>
          </p:cNvPr>
          <p:cNvSpPr txBox="1"/>
          <p:nvPr/>
        </p:nvSpPr>
        <p:spPr>
          <a:xfrm>
            <a:off x="7499931" y="1343946"/>
            <a:ext cx="65946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5"/>
                </a:solidFill>
                <a:latin typeface="Forte" panose="03060902040502070203" pitchFamily="66" charset="0"/>
              </a:rPr>
              <a:t>International and Project </a:t>
            </a:r>
            <a:r>
              <a:rPr lang="es-ES" sz="2400" dirty="0" err="1">
                <a:solidFill>
                  <a:schemeClr val="accent5"/>
                </a:solidFill>
                <a:latin typeface="Forte" panose="03060902040502070203" pitchFamily="66" charset="0"/>
              </a:rPr>
              <a:t>Offices</a:t>
            </a:r>
            <a:endParaRPr lang="es-ES" sz="2400" dirty="0">
              <a:solidFill>
                <a:schemeClr val="accent5"/>
              </a:solidFill>
              <a:latin typeface="Forte" panose="030609020405020702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EB0C4-1C8D-4416-8414-F11F1672571F}"/>
              </a:ext>
            </a:extLst>
          </p:cNvPr>
          <p:cNvSpPr txBox="1"/>
          <p:nvPr/>
        </p:nvSpPr>
        <p:spPr>
          <a:xfrm>
            <a:off x="858433" y="6764098"/>
            <a:ext cx="38774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Forte" panose="03060902040502070203" pitchFamily="66" charset="0"/>
              </a:rPr>
              <a:t>Ethics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D3C1A-06DC-4782-8202-0A622BDB4AC5}"/>
              </a:ext>
            </a:extLst>
          </p:cNvPr>
          <p:cNvSpPr txBox="1"/>
          <p:nvPr/>
        </p:nvSpPr>
        <p:spPr>
          <a:xfrm>
            <a:off x="7499931" y="2974057"/>
            <a:ext cx="2949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Start-ups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F8699-32B8-4F79-925D-67F9FAF15F4C}"/>
              </a:ext>
            </a:extLst>
          </p:cNvPr>
          <p:cNvSpPr txBox="1"/>
          <p:nvPr/>
        </p:nvSpPr>
        <p:spPr>
          <a:xfrm>
            <a:off x="7315200" y="1454025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334BD-2C44-CFD8-5BDC-6CAF51081138}"/>
              </a:ext>
            </a:extLst>
          </p:cNvPr>
          <p:cNvSpPr txBox="1"/>
          <p:nvPr/>
        </p:nvSpPr>
        <p:spPr>
          <a:xfrm>
            <a:off x="858433" y="7351256"/>
            <a:ext cx="440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Comprehensive ethics policy</a:t>
            </a:r>
          </a:p>
          <a:p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Ethical review board (IRB)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6603EC-7F89-56F6-CA20-DFDBC4F39217}"/>
              </a:ext>
            </a:extLst>
          </p:cNvPr>
          <p:cNvSpPr txBox="1"/>
          <p:nvPr/>
        </p:nvSpPr>
        <p:spPr>
          <a:xfrm>
            <a:off x="7466656" y="1915632"/>
            <a:ext cx="66937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Collaborative Research with International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Use of </a:t>
            </a: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programmes</a:t>
            </a: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 such as Erasmus funded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Partners from </a:t>
            </a: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Cintana</a:t>
            </a: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 network</a:t>
            </a:r>
          </a:p>
          <a:p>
            <a:pPr algn="ctr"/>
            <a:endParaRPr lang="en-US" sz="1800" b="1" dirty="0">
              <a:solidFill>
                <a:schemeClr val="accent5"/>
              </a:solidFill>
              <a:latin typeface="Helvetica Neue" panose="0200050300000002000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  <a:latin typeface="Helvetica Neue" panose="020005030000000200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5EDF07-055D-D07B-0DA6-F7D6D99041E3}"/>
              </a:ext>
            </a:extLst>
          </p:cNvPr>
          <p:cNvSpPr txBox="1"/>
          <p:nvPr/>
        </p:nvSpPr>
        <p:spPr>
          <a:xfrm>
            <a:off x="7538297" y="5200962"/>
            <a:ext cx="474078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Forte" panose="03060902040502070203" pitchFamily="66" charset="0"/>
              </a:rPr>
              <a:t>Student Research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D99D75-3130-B96D-2DB5-4DBF8BDC4E73}"/>
              </a:ext>
            </a:extLst>
          </p:cNvPr>
          <p:cNvSpPr txBox="1"/>
          <p:nvPr/>
        </p:nvSpPr>
        <p:spPr>
          <a:xfrm>
            <a:off x="7499931" y="5763825"/>
            <a:ext cx="36663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Student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Formation of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Production of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Student research conferences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6520F8-DA5B-C556-47E7-EA07B4BB0B02}"/>
              </a:ext>
            </a:extLst>
          </p:cNvPr>
          <p:cNvSpPr txBox="1"/>
          <p:nvPr/>
        </p:nvSpPr>
        <p:spPr>
          <a:xfrm>
            <a:off x="7522008" y="7336001"/>
            <a:ext cx="30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  <a:latin typeface="Helvetica Neue" panose="02000503000000020004"/>
              </a:rPr>
              <a:t>Research Based Learning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60F43A-2635-E2E4-B01E-BD0412E91469}"/>
              </a:ext>
            </a:extLst>
          </p:cNvPr>
          <p:cNvSpPr txBox="1"/>
          <p:nvPr/>
        </p:nvSpPr>
        <p:spPr>
          <a:xfrm>
            <a:off x="7523452" y="6996503"/>
            <a:ext cx="315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  <a:latin typeface="Helvetica Neue" panose="02000503000000020004"/>
              </a:rPr>
              <a:t>Thesis Approval &amp; Support</a:t>
            </a:r>
            <a:endParaRPr lang="en-US" sz="1800" dirty="0">
              <a:solidFill>
                <a:schemeClr val="accent5"/>
              </a:solidFill>
              <a:latin typeface="Helvetica Neue" panose="020005030000000200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A1807-657F-EDC9-23ED-E73313B34B23}"/>
              </a:ext>
            </a:extLst>
          </p:cNvPr>
          <p:cNvSpPr txBox="1"/>
          <p:nvPr/>
        </p:nvSpPr>
        <p:spPr>
          <a:xfrm>
            <a:off x="862675" y="1946468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Research incentives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1B8629-A843-8F7E-2E71-E0DA54E2750D}"/>
              </a:ext>
            </a:extLst>
          </p:cNvPr>
          <p:cNvSpPr txBox="1"/>
          <p:nvPr/>
        </p:nvSpPr>
        <p:spPr>
          <a:xfrm>
            <a:off x="1244286" y="2400178"/>
            <a:ext cx="48846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Internal calls &amp; seed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Publication financial support and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Faculty responsibilities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Recognition of Research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/>
              </a:solidFill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/>
              </a:solidFill>
              <a:latin typeface="Helvetica Neue" panose="020005030000000200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29C152-4D60-C88F-A349-2F2FD7561E06}"/>
              </a:ext>
            </a:extLst>
          </p:cNvPr>
          <p:cNvSpPr txBox="1"/>
          <p:nvPr/>
        </p:nvSpPr>
        <p:spPr>
          <a:xfrm>
            <a:off x="904960" y="3630371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Helvetica Neue" panose="02000503000000020004"/>
              </a:rPr>
              <a:t>Improving Research Capacity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5AFA6F-B6E1-62E1-9752-85A13057B25D}"/>
              </a:ext>
            </a:extLst>
          </p:cNvPr>
          <p:cNvSpPr txBox="1"/>
          <p:nvPr/>
        </p:nvSpPr>
        <p:spPr>
          <a:xfrm>
            <a:off x="1373075" y="4084081"/>
            <a:ext cx="5942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Faculty professional development &amp;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Ongoing staff research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Faculty responsibilities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Standardisation</a:t>
            </a: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 of Software, e.g. analysis,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Digitalisation</a:t>
            </a: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 of Research Processes</a:t>
            </a:r>
          </a:p>
          <a:p>
            <a:pPr marL="93886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/>
                </a:solidFill>
                <a:latin typeface="Helvetica Neue" panose="02000503000000020004"/>
              </a:rPr>
              <a:t>Utilisation</a:t>
            </a:r>
            <a:r>
              <a:rPr lang="en-US" sz="1800" dirty="0">
                <a:solidFill>
                  <a:schemeClr val="accent5"/>
                </a:solidFill>
                <a:latin typeface="Helvetica Neue" panose="02000503000000020004"/>
              </a:rPr>
              <a:t> of data management platforms, digitalization of protocol process using tools such as OSF</a:t>
            </a:r>
            <a:endParaRPr lang="en-US" sz="1600" b="1" dirty="0">
              <a:solidFill>
                <a:schemeClr val="accent5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7088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3405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E9476-EBB2-490F-88B4-66090F8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65" y="7684799"/>
            <a:ext cx="3429000" cy="468630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B3150CCC-29BD-4C41-8303-0B4DEA1F61E4}"/>
              </a:ext>
            </a:extLst>
          </p:cNvPr>
          <p:cNvSpPr txBox="1">
            <a:spLocks/>
          </p:cNvSpPr>
          <p:nvPr/>
        </p:nvSpPr>
        <p:spPr>
          <a:xfrm>
            <a:off x="743417" y="318009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Measures to augment the number of active researchers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811B4-E36B-AD14-8AE3-2A0A48B14B55}"/>
              </a:ext>
            </a:extLst>
          </p:cNvPr>
          <p:cNvGrpSpPr/>
          <p:nvPr/>
        </p:nvGrpSpPr>
        <p:grpSpPr>
          <a:xfrm>
            <a:off x="1000018" y="1602242"/>
            <a:ext cx="1209039" cy="1209039"/>
            <a:chOff x="251379" y="4584366"/>
            <a:chExt cx="716650" cy="716650"/>
          </a:xfrm>
        </p:grpSpPr>
        <p:sp>
          <p:nvSpPr>
            <p:cNvPr id="7" name="Кружок">
              <a:extLst>
                <a:ext uri="{FF2B5EF4-FFF2-40B4-BE49-F238E27FC236}">
                  <a16:creationId xmlns:a16="http://schemas.microsoft.com/office/drawing/2014/main" id="{66883721-1D3B-2CA9-3556-F7134ADB284C}"/>
                </a:ext>
              </a:extLst>
            </p:cNvPr>
            <p:cNvSpPr/>
            <p:nvPr/>
          </p:nvSpPr>
          <p:spPr>
            <a:xfrm>
              <a:off x="251379" y="4584366"/>
              <a:ext cx="716650" cy="716650"/>
            </a:xfrm>
            <a:prstGeom prst="ellipse">
              <a:avLst/>
            </a:prstGeom>
            <a:solidFill>
              <a:srgbClr val="ADC4C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920"/>
            </a:p>
          </p:txBody>
        </p:sp>
        <p:pic>
          <p:nvPicPr>
            <p:cNvPr id="10" name="Изображение" descr="Изображение">
              <a:extLst>
                <a:ext uri="{FF2B5EF4-FFF2-40B4-BE49-F238E27FC236}">
                  <a16:creationId xmlns:a16="http://schemas.microsoft.com/office/drawing/2014/main" id="{B9E92D94-EA58-618E-BA99-26FF0FFA3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94" y="4668287"/>
              <a:ext cx="399780" cy="60379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3A5C7F8-861B-9352-CFC0-432F23FFD873}"/>
              </a:ext>
            </a:extLst>
          </p:cNvPr>
          <p:cNvSpPr txBox="1">
            <a:spLocks/>
          </p:cNvSpPr>
          <p:nvPr/>
        </p:nvSpPr>
        <p:spPr>
          <a:xfrm>
            <a:off x="2865918" y="1602242"/>
            <a:ext cx="10764463" cy="5690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Training and support efforts primarily focused on junior staff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2 staff trainings per year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Assistance with research barriers, e.g. lack of training, funding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Dedicated time for research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Incentives for publication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Hiring of staff who are already active (when there are openings)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Formation of teams within departments (or multidisciplinary) to foster mutual support</a:t>
            </a:r>
            <a:endParaRPr lang="es-ES" sz="3600" dirty="0"/>
          </a:p>
          <a:p>
            <a:pPr marL="0" indent="0">
              <a:spcBef>
                <a:spcPts val="0"/>
              </a:spcBef>
              <a:buNone/>
            </a:pP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0975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3405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E9476-EBB2-490F-88B4-66090F8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65" y="7684799"/>
            <a:ext cx="3429000" cy="468630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B3150CCC-29BD-4C41-8303-0B4DEA1F61E4}"/>
              </a:ext>
            </a:extLst>
          </p:cNvPr>
          <p:cNvSpPr txBox="1">
            <a:spLocks/>
          </p:cNvSpPr>
          <p:nvPr/>
        </p:nvSpPr>
        <p:spPr>
          <a:xfrm>
            <a:off x="743417" y="318009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Key </a:t>
            </a:r>
            <a:r>
              <a:rPr lang="es-ES" sz="4800" dirty="0" err="1">
                <a:solidFill>
                  <a:schemeClr val="accent1">
                    <a:lumMod val="50000"/>
                  </a:schemeClr>
                </a:solidFill>
              </a:rPr>
              <a:t>metrics</a:t>
            </a:r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s-ES" sz="4800" dirty="0" err="1">
                <a:solidFill>
                  <a:schemeClr val="accent1">
                    <a:lumMod val="50000"/>
                  </a:schemeClr>
                </a:solidFill>
              </a:rPr>
              <a:t>outcomes</a:t>
            </a:r>
            <a:endParaRPr lang="es-E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DF709-30E0-4C2A-9713-A13531B9B9F9}"/>
              </a:ext>
            </a:extLst>
          </p:cNvPr>
          <p:cNvSpPr txBox="1">
            <a:spLocks/>
          </p:cNvSpPr>
          <p:nvPr/>
        </p:nvSpPr>
        <p:spPr>
          <a:xfrm>
            <a:off x="483477" y="3481830"/>
            <a:ext cx="5749157" cy="2265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800" b="1" dirty="0"/>
              <a:t>Individual </a:t>
            </a:r>
            <a:r>
              <a:rPr lang="es-ES" sz="2800" b="1" dirty="0" err="1"/>
              <a:t>Academic</a:t>
            </a:r>
            <a:r>
              <a:rPr lang="es-ES" sz="2800" b="1" dirty="0"/>
              <a:t> Staff</a:t>
            </a:r>
            <a:r>
              <a:rPr lang="es-ES" sz="28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Articles</a:t>
            </a:r>
            <a:r>
              <a:rPr lang="es-ES" sz="2800" dirty="0"/>
              <a:t> </a:t>
            </a:r>
            <a:r>
              <a:rPr lang="es-ES" sz="2800" dirty="0" err="1"/>
              <a:t>Published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ongoing</a:t>
            </a:r>
            <a:r>
              <a:rPr lang="es-ES" sz="2800" dirty="0"/>
              <a:t> </a:t>
            </a:r>
            <a:r>
              <a:rPr lang="es-ES" sz="2800" dirty="0" err="1"/>
              <a:t>Research</a:t>
            </a:r>
            <a:r>
              <a:rPr lang="es-ES" sz="2800" dirty="0"/>
              <a:t> </a:t>
            </a:r>
            <a:r>
              <a:rPr lang="es-ES" sz="2800" dirty="0" err="1"/>
              <a:t>Projects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Citations</a:t>
            </a:r>
            <a:r>
              <a:rPr lang="es-ES" sz="2800" dirty="0"/>
              <a:t> per </a:t>
            </a:r>
            <a:r>
              <a:rPr lang="es-ES" sz="2800" dirty="0" err="1"/>
              <a:t>article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/>
              <a:t>H-</a:t>
            </a:r>
            <a:r>
              <a:rPr lang="es-ES" sz="2800" dirty="0" err="1"/>
              <a:t>index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endParaRPr lang="es-E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001B73-A6BA-EEE3-B231-28F76D58A197}"/>
              </a:ext>
            </a:extLst>
          </p:cNvPr>
          <p:cNvGrpSpPr/>
          <p:nvPr/>
        </p:nvGrpSpPr>
        <p:grpSpPr>
          <a:xfrm>
            <a:off x="1867385" y="1235489"/>
            <a:ext cx="1374913" cy="1328861"/>
            <a:chOff x="6628572" y="1626674"/>
            <a:chExt cx="716650" cy="692646"/>
          </a:xfrm>
        </p:grpSpPr>
        <p:sp>
          <p:nvSpPr>
            <p:cNvPr id="3" name="Кружок">
              <a:extLst>
                <a:ext uri="{FF2B5EF4-FFF2-40B4-BE49-F238E27FC236}">
                  <a16:creationId xmlns:a16="http://schemas.microsoft.com/office/drawing/2014/main" id="{B5103FF2-AE0E-6EF0-100C-CB0F7A38E242}"/>
                </a:ext>
              </a:extLst>
            </p:cNvPr>
            <p:cNvSpPr/>
            <p:nvPr/>
          </p:nvSpPr>
          <p:spPr>
            <a:xfrm>
              <a:off x="6628572" y="1626674"/>
              <a:ext cx="716650" cy="692646"/>
            </a:xfrm>
            <a:prstGeom prst="ellipse">
              <a:avLst/>
            </a:prstGeom>
            <a:solidFill>
              <a:srgbClr val="ADC4C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920"/>
            </a:p>
          </p:txBody>
        </p:sp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id="{982ED56B-D2E2-0FFD-7E51-3B842E72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7566" y="1690525"/>
              <a:ext cx="438662" cy="53466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FC8A25F-3E78-4B70-D4D3-A7EE5E3F8622}"/>
              </a:ext>
            </a:extLst>
          </p:cNvPr>
          <p:cNvSpPr txBox="1">
            <a:spLocks/>
          </p:cNvSpPr>
          <p:nvPr/>
        </p:nvSpPr>
        <p:spPr>
          <a:xfrm>
            <a:off x="6980404" y="1714373"/>
            <a:ext cx="7166519" cy="2265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800" b="1" dirty="0"/>
              <a:t>UNI as a </a:t>
            </a:r>
            <a:r>
              <a:rPr lang="es-ES" sz="2800" b="1" dirty="0" err="1"/>
              <a:t>whole</a:t>
            </a:r>
            <a:r>
              <a:rPr lang="es-ES" sz="28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Articles</a:t>
            </a:r>
            <a:r>
              <a:rPr lang="es-ES" sz="2800" dirty="0"/>
              <a:t> </a:t>
            </a:r>
            <a:r>
              <a:rPr lang="es-ES" sz="2800" dirty="0" err="1"/>
              <a:t>Published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ongoing</a:t>
            </a:r>
            <a:r>
              <a:rPr lang="es-ES" sz="2800" dirty="0"/>
              <a:t> </a:t>
            </a:r>
            <a:r>
              <a:rPr lang="es-ES" sz="2800" dirty="0" err="1"/>
              <a:t>Research</a:t>
            </a:r>
            <a:r>
              <a:rPr lang="es-ES" sz="2800" dirty="0"/>
              <a:t> </a:t>
            </a:r>
            <a:r>
              <a:rPr lang="es-ES" sz="2800" dirty="0" err="1"/>
              <a:t>Projects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Citations</a:t>
            </a:r>
            <a:r>
              <a:rPr lang="es-ES" sz="2800" dirty="0"/>
              <a:t> per </a:t>
            </a:r>
            <a:r>
              <a:rPr lang="es-ES" sz="2800" dirty="0" err="1"/>
              <a:t>article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/>
              <a:t>Mean </a:t>
            </a:r>
            <a:r>
              <a:rPr lang="es-ES" sz="2800" dirty="0" err="1"/>
              <a:t>Impact</a:t>
            </a:r>
            <a:r>
              <a:rPr lang="es-ES" sz="2800" dirty="0"/>
              <a:t> factor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published</a:t>
            </a:r>
            <a:r>
              <a:rPr lang="es-ES" sz="2800" dirty="0"/>
              <a:t> </a:t>
            </a:r>
            <a:r>
              <a:rPr lang="es-ES" sz="2800" dirty="0" err="1"/>
              <a:t>articles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staff trainings </a:t>
            </a:r>
            <a:r>
              <a:rPr lang="es-ES" sz="2800" dirty="0" err="1"/>
              <a:t>held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Grant </a:t>
            </a:r>
            <a:r>
              <a:rPr lang="es-ES" sz="2800" dirty="0" err="1"/>
              <a:t>Applications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Grants</a:t>
            </a:r>
            <a:r>
              <a:rPr lang="es-ES" sz="2800" dirty="0"/>
              <a:t> Won: Total </a:t>
            </a:r>
            <a:r>
              <a:rPr lang="es-ES" sz="2800" dirty="0" err="1"/>
              <a:t>Amount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Funding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International </a:t>
            </a:r>
            <a:r>
              <a:rPr lang="es-ES" sz="2800" dirty="0" err="1"/>
              <a:t>Research</a:t>
            </a:r>
            <a:r>
              <a:rPr lang="es-ES" sz="2800" dirty="0"/>
              <a:t> </a:t>
            </a:r>
            <a:r>
              <a:rPr lang="es-ES" sz="2800" dirty="0" err="1"/>
              <a:t>Collaborations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Number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Students</a:t>
            </a:r>
            <a:r>
              <a:rPr lang="es-ES" sz="2800" dirty="0"/>
              <a:t> </a:t>
            </a:r>
            <a:r>
              <a:rPr lang="es-ES" sz="2800" dirty="0" err="1"/>
              <a:t>Engaged</a:t>
            </a:r>
            <a:r>
              <a:rPr lang="es-ES" sz="2800" dirty="0"/>
              <a:t> in </a:t>
            </a:r>
            <a:r>
              <a:rPr lang="es-ES" sz="2800" dirty="0" err="1"/>
              <a:t>Research</a:t>
            </a:r>
            <a:endParaRPr lang="es-ES" sz="28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 err="1"/>
              <a:t>Participation</a:t>
            </a:r>
            <a:r>
              <a:rPr lang="es-ES" sz="2800" dirty="0"/>
              <a:t> in </a:t>
            </a:r>
            <a:r>
              <a:rPr lang="es-ES" sz="2800" dirty="0" err="1"/>
              <a:t>conferences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813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3405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E9476-EBB2-490F-88B4-66090F8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65" y="7684799"/>
            <a:ext cx="3429000" cy="468630"/>
          </a:xfrm>
          <a:prstGeom prst="rect">
            <a:avLst/>
          </a:prstGeom>
        </p:spPr>
      </p:pic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B3150CCC-29BD-4C41-8303-0B4DEA1F61E4}"/>
              </a:ext>
            </a:extLst>
          </p:cNvPr>
          <p:cNvSpPr txBox="1">
            <a:spLocks/>
          </p:cNvSpPr>
          <p:nvPr/>
        </p:nvSpPr>
        <p:spPr>
          <a:xfrm>
            <a:off x="743417" y="318009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Specific short term goals (For 2024):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3BD939-DC5C-450E-77F2-DC2FB1E8CB9D}"/>
              </a:ext>
            </a:extLst>
          </p:cNvPr>
          <p:cNvGrpSpPr/>
          <p:nvPr/>
        </p:nvGrpSpPr>
        <p:grpSpPr>
          <a:xfrm>
            <a:off x="1012364" y="1602242"/>
            <a:ext cx="1238264" cy="1204959"/>
            <a:chOff x="825574" y="3749880"/>
            <a:chExt cx="1238264" cy="1204959"/>
          </a:xfrm>
        </p:grpSpPr>
        <p:sp>
          <p:nvSpPr>
            <p:cNvPr id="3" name="Кружок">
              <a:extLst>
                <a:ext uri="{FF2B5EF4-FFF2-40B4-BE49-F238E27FC236}">
                  <a16:creationId xmlns:a16="http://schemas.microsoft.com/office/drawing/2014/main" id="{12C6AC4D-BF08-90AB-99EF-C834164AC7F5}"/>
                </a:ext>
              </a:extLst>
            </p:cNvPr>
            <p:cNvSpPr/>
            <p:nvPr/>
          </p:nvSpPr>
          <p:spPr>
            <a:xfrm>
              <a:off x="825574" y="3749880"/>
              <a:ext cx="1238264" cy="1204959"/>
            </a:xfrm>
            <a:prstGeom prst="ellipse">
              <a:avLst/>
            </a:prstGeom>
            <a:solidFill>
              <a:srgbClr val="ADC4C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920"/>
            </a:p>
          </p:txBody>
        </p:sp>
        <p:pic>
          <p:nvPicPr>
            <p:cNvPr id="4" name="Graphic 3" descr="Target with solid fill">
              <a:extLst>
                <a:ext uri="{FF2B5EF4-FFF2-40B4-BE49-F238E27FC236}">
                  <a16:creationId xmlns:a16="http://schemas.microsoft.com/office/drawing/2014/main" id="{19A6562D-F20B-40AA-4BAE-096558C0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283" y="3882327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F2EE49B5-CC80-7713-0D50-C30A6D5BD592}"/>
              </a:ext>
            </a:extLst>
          </p:cNvPr>
          <p:cNvSpPr/>
          <p:nvPr/>
        </p:nvSpPr>
        <p:spPr>
          <a:xfrm>
            <a:off x="2250628" y="2051000"/>
            <a:ext cx="3353759" cy="914400"/>
          </a:xfrm>
          <a:prstGeom prst="flowChartTerminator">
            <a:avLst/>
          </a:prstGeom>
          <a:solidFill>
            <a:srgbClr val="4C5F6F">
              <a:alpha val="70980"/>
            </a:srgbClr>
          </a:solidFill>
          <a:ln w="57150">
            <a:solidFill>
              <a:srgbClr val="F5A7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Internal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AF51CD-7E28-2AD3-67C6-3425B6AB9181}"/>
              </a:ext>
            </a:extLst>
          </p:cNvPr>
          <p:cNvSpPr/>
          <p:nvPr/>
        </p:nvSpPr>
        <p:spPr>
          <a:xfrm>
            <a:off x="2739776" y="2807201"/>
            <a:ext cx="4217438" cy="4877598"/>
          </a:xfrm>
          <a:prstGeom prst="roundRect">
            <a:avLst/>
          </a:prstGeom>
          <a:solidFill>
            <a:srgbClr val="4C5F6F">
              <a:alpha val="70980"/>
            </a:srgbClr>
          </a:solidFill>
          <a:ln w="57150">
            <a:solidFill>
              <a:srgbClr val="F5A7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Finalising</a:t>
            </a:r>
            <a:r>
              <a:rPr lang="en-US" b="1" dirty="0"/>
              <a:t> tracking systems for publications and ongoing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Developing an ethics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Finalising</a:t>
            </a:r>
            <a:r>
              <a:rPr lang="en-US" b="1" dirty="0"/>
              <a:t> 10 year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2 staff trainings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Digitalisation</a:t>
            </a:r>
            <a:r>
              <a:rPr lang="en-US" b="1" dirty="0"/>
              <a:t> of research processes</a:t>
            </a:r>
          </a:p>
          <a:p>
            <a:pPr algn="ctr"/>
            <a:endParaRPr lang="en-US" dirty="0"/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33E8973-4D33-2710-26B6-33F1622ECCE5}"/>
              </a:ext>
            </a:extLst>
          </p:cNvPr>
          <p:cNvSpPr/>
          <p:nvPr/>
        </p:nvSpPr>
        <p:spPr>
          <a:xfrm>
            <a:off x="8390408" y="2051000"/>
            <a:ext cx="3353759" cy="914400"/>
          </a:xfrm>
          <a:prstGeom prst="flowChartTerminator">
            <a:avLst/>
          </a:prstGeom>
          <a:solidFill>
            <a:srgbClr val="F5A706">
              <a:alpha val="70980"/>
            </a:srgbClr>
          </a:solidFill>
          <a:ln w="57150">
            <a:solidFill>
              <a:srgbClr val="4C5F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E2C68"/>
                </a:solidFill>
              </a:rPr>
              <a:t>Output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DD56DE-08D9-C522-420D-0B6BEA2C2EDE}"/>
              </a:ext>
            </a:extLst>
          </p:cNvPr>
          <p:cNvSpPr/>
          <p:nvPr/>
        </p:nvSpPr>
        <p:spPr>
          <a:xfrm>
            <a:off x="8764993" y="2807201"/>
            <a:ext cx="4217438" cy="4877598"/>
          </a:xfrm>
          <a:prstGeom prst="roundRect">
            <a:avLst/>
          </a:prstGeom>
          <a:solidFill>
            <a:srgbClr val="F5A706">
              <a:alpha val="70980"/>
            </a:srgbClr>
          </a:solidFill>
          <a:ln w="57150">
            <a:solidFill>
              <a:srgbClr val="4C5F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2C68"/>
                </a:solidFill>
              </a:rPr>
              <a:t>20 Publications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2C68"/>
                </a:solidFill>
              </a:rPr>
              <a:t>Initiation of studies in staff research groups (5), of which at least 2 are in cooperation with international or industrial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2C68"/>
                </a:solidFill>
              </a:rPr>
              <a:t>Winning 1 external grant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3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ColorPalette-03.png">
            <a:extLst>
              <a:ext uri="{FF2B5EF4-FFF2-40B4-BE49-F238E27FC236}">
                <a16:creationId xmlns:a16="http://schemas.microsoft.com/office/drawing/2014/main" id="{D638B9AC-C700-443C-860F-8C589D81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" y="6453400"/>
            <a:ext cx="819228" cy="1776200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DD8557D-0052-4319-B2C5-DA3A2A696330}"/>
              </a:ext>
            </a:extLst>
          </p:cNvPr>
          <p:cNvSpPr txBox="1">
            <a:spLocks/>
          </p:cNvSpPr>
          <p:nvPr/>
        </p:nvSpPr>
        <p:spPr>
          <a:xfrm>
            <a:off x="753577" y="432394"/>
            <a:ext cx="15978008" cy="1396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5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err="1">
                <a:solidFill>
                  <a:schemeClr val="accent1">
                    <a:lumMod val="50000"/>
                  </a:schemeClr>
                </a:solidFill>
              </a:rPr>
              <a:t>Partnerships</a:t>
            </a:r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s-ES" sz="4800" dirty="0" err="1">
                <a:solidFill>
                  <a:schemeClr val="accent1">
                    <a:lumMod val="50000"/>
                  </a:schemeClr>
                </a:solidFill>
              </a:rPr>
              <a:t>resources</a:t>
            </a:r>
            <a:endParaRPr lang="es-E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F85F28-951C-42BA-9B39-F304BDDAF4B7}"/>
              </a:ext>
            </a:extLst>
          </p:cNvPr>
          <p:cNvSpPr txBox="1">
            <a:spLocks/>
          </p:cNvSpPr>
          <p:nvPr/>
        </p:nvSpPr>
        <p:spPr>
          <a:xfrm>
            <a:off x="10319113" y="7634057"/>
            <a:ext cx="4096512" cy="525780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defPPr>
              <a:defRPr lang="en-US"/>
            </a:defPPr>
            <a:lvl1pPr marL="0" algn="r" defTabSz="653110" rtl="0" eaLnBrk="1" latinLnBrk="0" hangingPunct="1">
              <a:defRPr sz="1000" b="0" i="0" kern="1200">
                <a:solidFill>
                  <a:srgbClr val="314151"/>
                </a:solidFill>
                <a:latin typeface="Helvetica Neue Light"/>
                <a:ea typeface="+mn-ea"/>
                <a:cs typeface="Helvetica Neue Light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A20A21-29D9-454C-ADF2-50263629C6D3}" type="slidenum">
              <a:rPr lang="en-US" sz="1200">
                <a:solidFill>
                  <a:schemeClr val="bg2">
                    <a:lumMod val="25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E9476-EBB2-490F-88B4-66090F8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865" y="7684799"/>
            <a:ext cx="3429000" cy="46863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F3DDF-9FF6-43C5-8E31-7962C042DE54}"/>
              </a:ext>
            </a:extLst>
          </p:cNvPr>
          <p:cNvCxnSpPr/>
          <p:nvPr/>
        </p:nvCxnSpPr>
        <p:spPr>
          <a:xfrm>
            <a:off x="3865944" y="2164466"/>
            <a:ext cx="0" cy="4653023"/>
          </a:xfrm>
          <a:prstGeom prst="line">
            <a:avLst/>
          </a:prstGeom>
          <a:ln>
            <a:solidFill>
              <a:srgbClr val="2F3F4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9A289F7-565A-48F0-AA61-7AAB8DBD607D}"/>
              </a:ext>
            </a:extLst>
          </p:cNvPr>
          <p:cNvSpPr txBox="1">
            <a:spLocks/>
          </p:cNvSpPr>
          <p:nvPr/>
        </p:nvSpPr>
        <p:spPr>
          <a:xfrm>
            <a:off x="4174062" y="2136191"/>
            <a:ext cx="4665134" cy="525780"/>
          </a:xfrm>
          <a:prstGeom prst="rect">
            <a:avLst/>
          </a:prstGeom>
          <a:solidFill>
            <a:srgbClr val="2F3F4E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Annual budget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36AFB37D-9699-4C0B-B96A-B1FD4CCC0AE3}"/>
              </a:ext>
            </a:extLst>
          </p:cNvPr>
          <p:cNvSpPr txBox="1">
            <a:spLocks/>
          </p:cNvSpPr>
          <p:nvPr/>
        </p:nvSpPr>
        <p:spPr>
          <a:xfrm>
            <a:off x="8978871" y="2153430"/>
            <a:ext cx="4554244" cy="525780"/>
          </a:xfrm>
          <a:prstGeom prst="rect">
            <a:avLst/>
          </a:prstGeom>
          <a:solidFill>
            <a:srgbClr val="2F3F4E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415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  <a:cs typeface="+mn-cs"/>
              </a:rPr>
              <a:t>Staff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DA666B4D-B6AF-49E1-B10B-18C49B0F56A6}"/>
              </a:ext>
            </a:extLst>
          </p:cNvPr>
          <p:cNvSpPr txBox="1">
            <a:spLocks/>
          </p:cNvSpPr>
          <p:nvPr/>
        </p:nvSpPr>
        <p:spPr>
          <a:xfrm>
            <a:off x="4300157" y="2943253"/>
            <a:ext cx="4211954" cy="3239833"/>
          </a:xfrm>
          <a:prstGeom prst="rect">
            <a:avLst/>
          </a:prstGeom>
        </p:spPr>
        <p:txBody>
          <a:bodyPr/>
          <a:lstStyle>
            <a:lvl1pPr marL="489833" indent="-489833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653110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653110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Up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to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€500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support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for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publication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fees</a:t>
            </a:r>
          </a:p>
          <a:p>
            <a:pPr marL="0" indent="0">
              <a:buNone/>
            </a:pP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Seed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funding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for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Cintana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</a:t>
            </a:r>
            <a:r>
              <a:rPr lang="es-ES" sz="2000" b="1" dirty="0" err="1">
                <a:solidFill>
                  <a:srgbClr val="2F3F4E"/>
                </a:solidFill>
                <a:latin typeface="Helvetica Neue" panose="02000503000000020004"/>
              </a:rPr>
              <a:t>Research</a:t>
            </a:r>
            <a:r>
              <a:rPr lang="es-ES" sz="2000" b="1" dirty="0">
                <a:solidFill>
                  <a:srgbClr val="2F3F4E"/>
                </a:solidFill>
                <a:latin typeface="Helvetica Neue" panose="02000503000000020004"/>
              </a:rPr>
              <a:t> Project ($2000)</a:t>
            </a:r>
          </a:p>
        </p:txBody>
      </p:sp>
      <p:pic>
        <p:nvPicPr>
          <p:cNvPr id="1026" name="Picture 2" descr="Arizona State University">
            <a:extLst>
              <a:ext uri="{FF2B5EF4-FFF2-40B4-BE49-F238E27FC236}">
                <a16:creationId xmlns:a16="http://schemas.microsoft.com/office/drawing/2014/main" id="{D9EEF14C-2AD6-4D83-BBFB-7B49CC5A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" y="2314512"/>
            <a:ext cx="1930327" cy="3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20BBAE6-3A0B-46FB-AEDC-7572E8F9E292}"/>
              </a:ext>
            </a:extLst>
          </p:cNvPr>
          <p:cNvSpPr txBox="1"/>
          <p:nvPr/>
        </p:nvSpPr>
        <p:spPr>
          <a:xfrm>
            <a:off x="609601" y="3147725"/>
            <a:ext cx="2822130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800" dirty="0" err="1">
                <a:solidFill>
                  <a:schemeClr val="accent5"/>
                </a:solidFill>
                <a:latin typeface="Forte" panose="03060902040502070203" pitchFamily="66" charset="0"/>
              </a:rPr>
              <a:t>Cintana</a:t>
            </a:r>
            <a:r>
              <a:rPr lang="es-ES" sz="1800" dirty="0">
                <a:solidFill>
                  <a:schemeClr val="accent5"/>
                </a:solidFill>
                <a:latin typeface="Forte" panose="03060902040502070203" pitchFamily="66" charset="0"/>
              </a:rPr>
              <a:t> Alliance </a:t>
            </a:r>
            <a:r>
              <a:rPr lang="es-ES" sz="1800" dirty="0" err="1">
                <a:solidFill>
                  <a:schemeClr val="accent5"/>
                </a:solidFill>
                <a:latin typeface="Forte" panose="03060902040502070203" pitchFamily="66" charset="0"/>
              </a:rPr>
              <a:t>Members</a:t>
            </a:r>
            <a:r>
              <a:rPr lang="es-ES" sz="1800" dirty="0">
                <a:solidFill>
                  <a:schemeClr val="accent5"/>
                </a:solidFill>
                <a:latin typeface="Forte" panose="03060902040502070203" pitchFamily="66" charset="0"/>
              </a:rPr>
              <a:t> (9 </a:t>
            </a:r>
            <a:r>
              <a:rPr lang="es-ES" sz="1800" dirty="0" err="1">
                <a:solidFill>
                  <a:schemeClr val="accent5"/>
                </a:solidFill>
                <a:latin typeface="Forte" panose="03060902040502070203" pitchFamily="66" charset="0"/>
              </a:rPr>
              <a:t>Proposals</a:t>
            </a:r>
            <a:r>
              <a:rPr lang="es-ES" sz="1800" dirty="0">
                <a:solidFill>
                  <a:schemeClr val="accent5"/>
                </a:solidFill>
                <a:latin typeface="Forte" panose="03060902040502070203" pitchFamily="66" charset="0"/>
              </a:rPr>
              <a:t>)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SPARK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Friedrich- Ebert-</a:t>
            </a:r>
            <a:r>
              <a:rPr lang="en-US" sz="1800" dirty="0" err="1">
                <a:solidFill>
                  <a:schemeClr val="accent5"/>
                </a:solidFill>
                <a:latin typeface="Forte" panose="03060902040502070203" pitchFamily="66" charset="0"/>
              </a:rPr>
              <a:t>Stifung</a:t>
            </a:r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 INDEP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GIZ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STIKK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Ministry of Foreign Affairs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British Council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European Center for Minority Issues (ECMI) Kosovo, financed by UNICEF</a:t>
            </a:r>
          </a:p>
          <a:p>
            <a:r>
              <a:rPr lang="en-US" sz="1800" dirty="0">
                <a:solidFill>
                  <a:schemeClr val="accent5"/>
                </a:solidFill>
                <a:latin typeface="Forte" panose="03060902040502070203" pitchFamily="66" charset="0"/>
              </a:rPr>
              <a:t>Regional Environmental Center</a:t>
            </a:r>
          </a:p>
        </p:txBody>
      </p:sp>
      <p:graphicFrame>
        <p:nvGraphicFramePr>
          <p:cNvPr id="36" name="Table 37">
            <a:extLst>
              <a:ext uri="{FF2B5EF4-FFF2-40B4-BE49-F238E27FC236}">
                <a16:creationId xmlns:a16="http://schemas.microsoft.com/office/drawing/2014/main" id="{B0297614-BE1D-4661-BA10-80697E974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10178"/>
              </p:ext>
            </p:extLst>
          </p:nvPr>
        </p:nvGraphicFramePr>
        <p:xfrm>
          <a:off x="8978871" y="2960492"/>
          <a:ext cx="4554249" cy="276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253">
                  <a:extLst>
                    <a:ext uri="{9D8B030D-6E8A-4147-A177-3AD203B41FA5}">
                      <a16:colId xmlns:a16="http://schemas.microsoft.com/office/drawing/2014/main" val="1136884158"/>
                    </a:ext>
                  </a:extLst>
                </a:gridCol>
                <a:gridCol w="737571">
                  <a:extLst>
                    <a:ext uri="{9D8B030D-6E8A-4147-A177-3AD203B41FA5}">
                      <a16:colId xmlns:a16="http://schemas.microsoft.com/office/drawing/2014/main" val="1140661009"/>
                    </a:ext>
                  </a:extLst>
                </a:gridCol>
                <a:gridCol w="737571">
                  <a:extLst>
                    <a:ext uri="{9D8B030D-6E8A-4147-A177-3AD203B41FA5}">
                      <a16:colId xmlns:a16="http://schemas.microsoft.com/office/drawing/2014/main" val="2599603416"/>
                    </a:ext>
                  </a:extLst>
                </a:gridCol>
                <a:gridCol w="803565">
                  <a:extLst>
                    <a:ext uri="{9D8B030D-6E8A-4147-A177-3AD203B41FA5}">
                      <a16:colId xmlns:a16="http://schemas.microsoft.com/office/drawing/2014/main" val="937577622"/>
                    </a:ext>
                  </a:extLst>
                </a:gridCol>
                <a:gridCol w="865289">
                  <a:extLst>
                    <a:ext uri="{9D8B030D-6E8A-4147-A177-3AD203B41FA5}">
                      <a16:colId xmlns:a16="http://schemas.microsoft.com/office/drawing/2014/main" val="4199099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4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err="1">
                          <a:solidFill>
                            <a:srgbClr val="2F3F4E"/>
                          </a:solidFill>
                        </a:rPr>
                        <a:t>Academic</a:t>
                      </a:r>
                      <a:endParaRPr lang="es-ES" sz="1400" noProof="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err="1">
                          <a:solidFill>
                            <a:srgbClr val="2F3F4E"/>
                          </a:solidFill>
                        </a:rPr>
                        <a:t>Research</a:t>
                      </a:r>
                      <a:r>
                        <a:rPr lang="es-ES" sz="1400" noProof="0" dirty="0">
                          <a:solidFill>
                            <a:srgbClr val="2F3F4E"/>
                          </a:solidFill>
                        </a:rPr>
                        <a:t> </a:t>
                      </a:r>
                      <a:r>
                        <a:rPr lang="es-ES" sz="1400" noProof="0" dirty="0" err="1">
                          <a:solidFill>
                            <a:srgbClr val="2F3F4E"/>
                          </a:solidFill>
                        </a:rPr>
                        <a:t>Support</a:t>
                      </a:r>
                      <a:endParaRPr lang="es-ES" sz="1400" noProof="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F3F4E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2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5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400" noProof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9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400" noProof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51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400" noProof="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2F3F4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6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51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0A21-29D9-454C-ADF2-50263629C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>
                <a:solidFill>
                  <a:srgbClr val="F2A921"/>
                </a:solidFill>
              </a:rPr>
              <a:t>Thank </a:t>
            </a:r>
            <a:r>
              <a:rPr lang="en-US" b="0" dirty="0">
                <a:solidFill>
                  <a:schemeClr val="accent6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17868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FFFFFF"/>
      </a:dk1>
      <a:lt1>
        <a:srgbClr val="FFFFFF"/>
      </a:lt1>
      <a:dk2>
        <a:srgbClr val="FFFFFF"/>
      </a:dk2>
      <a:lt2>
        <a:srgbClr val="BBBCBC"/>
      </a:lt2>
      <a:accent1>
        <a:srgbClr val="009CBD"/>
      </a:accent1>
      <a:accent2>
        <a:srgbClr val="A1D84D"/>
      </a:accent2>
      <a:accent3>
        <a:srgbClr val="FF7F32"/>
      </a:accent3>
      <a:accent4>
        <a:srgbClr val="B6CFD0"/>
      </a:accent4>
      <a:accent5>
        <a:srgbClr val="314151"/>
      </a:accent5>
      <a:accent6>
        <a:srgbClr val="F2A900"/>
      </a:accent6>
      <a:hlink>
        <a:srgbClr val="BBBCBC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0C65FA5F90140A3249FFB9936A1FD" ma:contentTypeVersion="11" ma:contentTypeDescription="Create a new document." ma:contentTypeScope="" ma:versionID="6e4d727328f6230fe257da253a4834ae">
  <xsd:schema xmlns:xsd="http://www.w3.org/2001/XMLSchema" xmlns:xs="http://www.w3.org/2001/XMLSchema" xmlns:p="http://schemas.microsoft.com/office/2006/metadata/properties" xmlns:ns2="ab0784d7-ea07-4786-b1d1-8fc19898aa53" xmlns:ns3="b01947af-9002-4ac9-a8ed-2c92b65e5c64" targetNamespace="http://schemas.microsoft.com/office/2006/metadata/properties" ma:root="true" ma:fieldsID="c996339b455462b177f11398e4c0efde" ns2:_="" ns3:_="">
    <xsd:import namespace="ab0784d7-ea07-4786-b1d1-8fc19898aa53"/>
    <xsd:import namespace="b01947af-9002-4ac9-a8ed-2c92b65e5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784d7-ea07-4786-b1d1-8fc19898a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947af-9002-4ac9-a8ed-2c92b65e5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9779B-2782-4CCD-A486-747D55B44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D5EF7-E6B8-4E78-90FD-9B921F71BBA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ab0784d7-ea07-4786-b1d1-8fc19898aa53"/>
    <ds:schemaRef ds:uri="http://schemas.microsoft.com/office/infopath/2007/PartnerControls"/>
    <ds:schemaRef ds:uri="b01947af-9002-4ac9-a8ed-2c92b65e5c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7506A8-C3DC-4290-A51A-AC59CF5F0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784d7-ea07-4786-b1d1-8fc19898aa53"/>
    <ds:schemaRef ds:uri="b01947af-9002-4ac9-a8ed-2c92b65e5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11483</TotalTime>
  <Words>817</Words>
  <Application>Microsoft Office PowerPoint</Application>
  <PresentationFormat>Custom</PresentationFormat>
  <Paragraphs>185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Forte</vt:lpstr>
      <vt:lpstr>Helvetica Neue</vt:lpstr>
      <vt:lpstr>Helvetica Neue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Agueda Benito Capa</dc:creator>
  <cp:lastModifiedBy>Riaz Agahi</cp:lastModifiedBy>
  <cp:revision>127</cp:revision>
  <dcterms:created xsi:type="dcterms:W3CDTF">2020-02-08T07:50:58Z</dcterms:created>
  <dcterms:modified xsi:type="dcterms:W3CDTF">2024-03-06T11:47:33Z</dcterms:modified>
</cp:coreProperties>
</file>